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334" r:id="rId2"/>
    <p:sldId id="1231" r:id="rId3"/>
    <p:sldId id="1232" r:id="rId4"/>
    <p:sldId id="1233" r:id="rId5"/>
    <p:sldId id="1234" r:id="rId6"/>
    <p:sldId id="1235" r:id="rId7"/>
    <p:sldId id="1236" r:id="rId8"/>
    <p:sldId id="1237" r:id="rId9"/>
    <p:sldId id="1238" r:id="rId10"/>
    <p:sldId id="1239" r:id="rId11"/>
    <p:sldId id="1240" r:id="rId12"/>
    <p:sldId id="1241" r:id="rId13"/>
    <p:sldId id="1242" r:id="rId14"/>
    <p:sldId id="1243" r:id="rId15"/>
    <p:sldId id="1244" r:id="rId16"/>
    <p:sldId id="1245" r:id="rId17"/>
    <p:sldId id="1247" r:id="rId18"/>
    <p:sldId id="1248" r:id="rId19"/>
    <p:sldId id="1249" r:id="rId20"/>
    <p:sldId id="1250" r:id="rId21"/>
    <p:sldId id="1251" r:id="rId22"/>
    <p:sldId id="1252" r:id="rId23"/>
    <p:sldId id="1253" r:id="rId24"/>
    <p:sldId id="1337" r:id="rId25"/>
  </p:sldIdLst>
  <p:sldSz cx="9144000" cy="6858000" type="screen4x3"/>
  <p:notesSz cx="7007225" cy="9288463"/>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initials="T" lastIdx="1" clrIdx="0"/>
  <p:cmAuthor id="1" name="Erb, Natalie" initials="EN"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66"/>
    <a:srgbClr val="FFFF99"/>
    <a:srgbClr val="FFCC99"/>
    <a:srgbClr val="008000"/>
    <a:srgbClr val="660066"/>
    <a:srgbClr val="996633"/>
    <a:srgbClr val="CC9900"/>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84547" autoAdjust="0"/>
  </p:normalViewPr>
  <p:slideViewPr>
    <p:cSldViewPr>
      <p:cViewPr>
        <p:scale>
          <a:sx n="50" d="100"/>
          <a:sy n="50" d="100"/>
        </p:scale>
        <p:origin x="-804" y="-360"/>
      </p:cViewPr>
      <p:guideLst>
        <p:guide orient="horz" pos="1584"/>
        <p:guide pos="816"/>
        <p:guide pos="5012"/>
        <p:guide pos="1008"/>
        <p:guide pos="16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236" y="1398"/>
      </p:cViewPr>
      <p:guideLst>
        <p:guide orient="horz" pos="2926"/>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970446"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r" defTabSz="926719">
              <a:defRPr sz="1200">
                <a:latin typeface="Arial"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0" y="8825057"/>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0446" y="8825057"/>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r" defTabSz="926719">
              <a:defRPr sz="1200">
                <a:latin typeface="Arial" charset="0"/>
                <a:ea typeface="+mn-ea"/>
                <a:cs typeface="+mn-cs"/>
              </a:defRPr>
            </a:lvl1pPr>
          </a:lstStyle>
          <a:p>
            <a:pPr>
              <a:defRPr/>
            </a:pPr>
            <a:fld id="{4E96CD09-E672-489E-848F-43D982211E50}" type="slidenum">
              <a:rPr lang="en-US"/>
              <a:pPr>
                <a:defRPr/>
              </a:pPr>
              <a:t>‹#›</a:t>
            </a:fld>
            <a:endParaRPr lang="en-US"/>
          </a:p>
        </p:txBody>
      </p:sp>
    </p:spTree>
    <p:extLst>
      <p:ext uri="{BB962C8B-B14F-4D97-AF65-F5344CB8AC3E}">
        <p14:creationId xmlns:p14="http://schemas.microsoft.com/office/powerpoint/2010/main" val="1010431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35843" name="Rectangle 3"/>
          <p:cNvSpPr>
            <a:spLocks noGrp="1" noChangeArrowheads="1"/>
          </p:cNvSpPr>
          <p:nvPr>
            <p:ph type="dt" idx="1"/>
          </p:nvPr>
        </p:nvSpPr>
        <p:spPr bwMode="auto">
          <a:xfrm>
            <a:off x="3968875"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r" defTabSz="926719">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1037" y="4413312"/>
            <a:ext cx="5605151" cy="4178477"/>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23491"/>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35847" name="Rectangle 7"/>
          <p:cNvSpPr>
            <a:spLocks noGrp="1" noChangeArrowheads="1"/>
          </p:cNvSpPr>
          <p:nvPr>
            <p:ph type="sldNum" sz="quarter" idx="5"/>
          </p:nvPr>
        </p:nvSpPr>
        <p:spPr bwMode="auto">
          <a:xfrm>
            <a:off x="3968875" y="8823491"/>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r" defTabSz="926719">
              <a:defRPr sz="1200">
                <a:latin typeface="Arial" charset="0"/>
                <a:ea typeface="+mn-ea"/>
                <a:cs typeface="+mn-cs"/>
              </a:defRPr>
            </a:lvl1pPr>
          </a:lstStyle>
          <a:p>
            <a:pPr>
              <a:defRPr/>
            </a:pPr>
            <a:fld id="{CD112FF9-A113-4B0E-9B33-042518597B00}" type="slidenum">
              <a:rPr lang="en-US"/>
              <a:pPr>
                <a:defRPr/>
              </a:pPr>
              <a:t>‹#›</a:t>
            </a:fld>
            <a:endParaRPr lang="en-US"/>
          </a:p>
        </p:txBody>
      </p:sp>
    </p:spTree>
    <p:extLst>
      <p:ext uri="{BB962C8B-B14F-4D97-AF65-F5344CB8AC3E}">
        <p14:creationId xmlns:p14="http://schemas.microsoft.com/office/powerpoint/2010/main" val="409311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Resting slide</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1</a:t>
            </a:fld>
            <a:endParaRPr lang="en-US"/>
          </a:p>
        </p:txBody>
      </p:sp>
    </p:spTree>
    <p:extLst>
      <p:ext uri="{BB962C8B-B14F-4D97-AF65-F5344CB8AC3E}">
        <p14:creationId xmlns:p14="http://schemas.microsoft.com/office/powerpoint/2010/main" val="28681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pPr defTabSz="931159"/>
            <a:fld id="{B3D6489F-D84E-4273-8FCB-B4C8612180C1}" type="slidenum">
              <a:rPr lang="en-US">
                <a:solidFill>
                  <a:prstClr val="black"/>
                </a:solidFill>
              </a:rPr>
              <a:pPr defTabSz="931159"/>
              <a:t>14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smtClean="0">
                <a:latin typeface="Arial" pitchFamily="34" charset="0"/>
              </a:rPr>
              <a:t>We realize to build our system of care to meet the needs of the people we are privileged to serve, we must build in partnership.</a:t>
            </a:r>
          </a:p>
        </p:txBody>
      </p:sp>
      <p:sp>
        <p:nvSpPr>
          <p:cNvPr id="78852" name="Slide Number Placeholder 3"/>
          <p:cNvSpPr>
            <a:spLocks noGrp="1"/>
          </p:cNvSpPr>
          <p:nvPr>
            <p:ph type="sldNum" sz="quarter" idx="5"/>
          </p:nvPr>
        </p:nvSpPr>
        <p:spPr>
          <a:noFill/>
        </p:spPr>
        <p:txBody>
          <a:bodyPr/>
          <a:lstStyle/>
          <a:p>
            <a:pPr defTabSz="926399"/>
            <a:fld id="{611A735B-3B35-4F01-8394-CFA3D8689DDB}" type="slidenum">
              <a:rPr lang="en-US" altLang="en-US">
                <a:solidFill>
                  <a:prstClr val="black"/>
                </a:solidFill>
              </a:rPr>
              <a:pPr defTabSz="926399"/>
              <a:t>15</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79876" name="Slide Number Placeholder 3"/>
          <p:cNvSpPr>
            <a:spLocks noGrp="1"/>
          </p:cNvSpPr>
          <p:nvPr>
            <p:ph type="sldNum" sz="quarter" idx="5"/>
          </p:nvPr>
        </p:nvSpPr>
        <p:spPr>
          <a:noFill/>
        </p:spPr>
        <p:txBody>
          <a:bodyPr/>
          <a:lstStyle/>
          <a:p>
            <a:pPr defTabSz="931159"/>
            <a:fld id="{273E8288-DB4F-4BB8-B9FA-F1F01E3FAC3B}" type="slidenum">
              <a:rPr lang="en-US" altLang="en-US">
                <a:solidFill>
                  <a:prstClr val="black"/>
                </a:solidFill>
              </a:rPr>
              <a:pPr defTabSz="931159"/>
              <a:t>16</a:t>
            </a:fld>
            <a:endParaRPr lang="en-US"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latin typeface="Arial" pitchFamily="-123" charset="0"/>
            </a:endParaRPr>
          </a:p>
        </p:txBody>
      </p:sp>
      <p:sp>
        <p:nvSpPr>
          <p:cNvPr id="18435" name="Slide Number Placeholder 3"/>
          <p:cNvSpPr>
            <a:spLocks noGrp="1"/>
          </p:cNvSpPr>
          <p:nvPr>
            <p:ph type="sldNum" sz="quarter" idx="5"/>
          </p:nvPr>
        </p:nvSpPr>
        <p:spPr>
          <a:noFill/>
        </p:spPr>
        <p:txBody>
          <a:bodyPr/>
          <a:lstStyle/>
          <a:p>
            <a:pPr defTabSz="925198"/>
            <a:fld id="{8D2D2257-BA43-4DF8-8278-8B98E0AF4A95}" type="slidenum">
              <a:rPr lang="en-US" smtClean="0">
                <a:latin typeface="Arial" pitchFamily="-123" charset="0"/>
                <a:ea typeface="ＭＳ Ｐゴシック" pitchFamily="-123" charset="-128"/>
                <a:cs typeface="ＭＳ Ｐゴシック" pitchFamily="-123" charset="-128"/>
              </a:rPr>
              <a:pPr defTabSz="925198"/>
              <a:t>17</a:t>
            </a:fld>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103427" name="Slide Number Placeholder 3"/>
          <p:cNvSpPr>
            <a:spLocks noGrp="1"/>
          </p:cNvSpPr>
          <p:nvPr>
            <p:ph type="sldNum" sz="quarter" idx="5"/>
          </p:nvPr>
        </p:nvSpPr>
        <p:spPr/>
        <p:txBody>
          <a:bodyPr/>
          <a:lstStyle/>
          <a:p>
            <a:pPr defTabSz="929535">
              <a:defRPr/>
            </a:pPr>
            <a:fld id="{F1ABD90B-23BC-4234-8399-9DC6D12E1152}" type="slidenum">
              <a:rPr lang="en-US" smtClean="0"/>
              <a:pPr defTabSz="929535">
                <a:defRPr/>
              </a:pPr>
              <a:t>23</a:t>
            </a:fld>
            <a:endParaRPr lang="en-US" dirty="0" smtClean="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Resting slide</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24</a:t>
            </a:fld>
            <a:endParaRPr lang="en-US"/>
          </a:p>
        </p:txBody>
      </p:sp>
    </p:spTree>
    <p:extLst>
      <p:ext uri="{BB962C8B-B14F-4D97-AF65-F5344CB8AC3E}">
        <p14:creationId xmlns:p14="http://schemas.microsoft.com/office/powerpoint/2010/main" val="286817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latin typeface="Arial" pitchFamily="-123" charset="0"/>
            </a:endParaRPr>
          </a:p>
        </p:txBody>
      </p:sp>
      <p:sp>
        <p:nvSpPr>
          <p:cNvPr id="18435" name="Slide Number Placeholder 3"/>
          <p:cNvSpPr>
            <a:spLocks noGrp="1"/>
          </p:cNvSpPr>
          <p:nvPr>
            <p:ph type="sldNum" sz="quarter" idx="5"/>
          </p:nvPr>
        </p:nvSpPr>
        <p:spPr>
          <a:noFill/>
        </p:spPr>
        <p:txBody>
          <a:bodyPr/>
          <a:lstStyle/>
          <a:p>
            <a:pPr defTabSz="925198"/>
            <a:fld id="{8D2D2257-BA43-4DF8-8278-8B98E0AF4A95}" type="slidenum">
              <a:rPr lang="en-US" smtClean="0">
                <a:latin typeface="Arial" pitchFamily="-123" charset="0"/>
                <a:ea typeface="ＭＳ Ｐゴシック" pitchFamily="-123" charset="-128"/>
                <a:cs typeface="ＭＳ Ｐゴシック" pitchFamily="-123" charset="-128"/>
              </a:rPr>
              <a:pPr defTabSz="925198"/>
              <a:t>3</a:t>
            </a:fld>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11" eaLnBrk="0" hangingPunct="0">
              <a:defRPr sz="2400">
                <a:solidFill>
                  <a:schemeClr val="tx1"/>
                </a:solidFill>
                <a:latin typeface="Arial" pitchFamily="34" charset="0"/>
                <a:ea typeface="ＭＳ Ｐゴシック"/>
                <a:cs typeface="ＭＳ Ｐゴシック"/>
              </a:defRPr>
            </a:lvl1pPr>
            <a:lvl2pPr marL="742430" indent="-285550" defTabSz="931211" eaLnBrk="0" hangingPunct="0">
              <a:defRPr sz="2400">
                <a:solidFill>
                  <a:schemeClr val="tx1"/>
                </a:solidFill>
                <a:latin typeface="Arial" pitchFamily="34" charset="0"/>
                <a:ea typeface="ＭＳ Ｐゴシック"/>
                <a:cs typeface="ＭＳ Ｐゴシック"/>
              </a:defRPr>
            </a:lvl2pPr>
            <a:lvl3pPr marL="1142200" indent="-228440" defTabSz="931211" eaLnBrk="0" hangingPunct="0">
              <a:defRPr sz="2400">
                <a:solidFill>
                  <a:schemeClr val="tx1"/>
                </a:solidFill>
                <a:latin typeface="Arial" pitchFamily="34" charset="0"/>
                <a:ea typeface="ＭＳ Ｐゴシック"/>
                <a:cs typeface="ＭＳ Ｐゴシック"/>
              </a:defRPr>
            </a:lvl3pPr>
            <a:lvl4pPr marL="1599080" indent="-228440" defTabSz="931211" eaLnBrk="0" hangingPunct="0">
              <a:defRPr sz="2400">
                <a:solidFill>
                  <a:schemeClr val="tx1"/>
                </a:solidFill>
                <a:latin typeface="Arial" pitchFamily="34" charset="0"/>
                <a:ea typeface="ＭＳ Ｐゴシック"/>
                <a:cs typeface="ＭＳ Ｐゴシック"/>
              </a:defRPr>
            </a:lvl4pPr>
            <a:lvl5pPr marL="2055960" indent="-228440" defTabSz="931211" eaLnBrk="0" hangingPunct="0">
              <a:defRPr sz="2400">
                <a:solidFill>
                  <a:schemeClr val="tx1"/>
                </a:solidFill>
                <a:latin typeface="Arial" pitchFamily="34" charset="0"/>
                <a:ea typeface="ＭＳ Ｐゴシック"/>
                <a:cs typeface="ＭＳ Ｐゴシック"/>
              </a:defRPr>
            </a:lvl5pPr>
            <a:lvl6pPr marL="251284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6972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660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348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92459CB-49D7-40EA-B45C-41CCCE434FDB}"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pPr defTabSz="931159"/>
            <a:fld id="{51D43B83-23E7-4F68-9A8F-A52FEF187923}" type="slidenum">
              <a:rPr lang="en-US" altLang="en-US">
                <a:solidFill>
                  <a:prstClr val="black"/>
                </a:solidFill>
              </a:rPr>
              <a:pPr defTabSz="931159"/>
              <a:t>8</a:t>
            </a:fld>
            <a:endParaRPr lang="en-US"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6880" indent="-456880">
              <a:buFont typeface="Wingdings" pitchFamily="2" charset="2"/>
              <a:buChar char="ü"/>
            </a:pPr>
            <a:r>
              <a:rPr lang="en-US" altLang="en-US" b="1" smtClean="0">
                <a:latin typeface="Arial" pitchFamily="34" charset="0"/>
              </a:rPr>
              <a:t>Get leaders involved and committed early</a:t>
            </a:r>
          </a:p>
          <a:p>
            <a:pPr marL="456880" indent="-456880">
              <a:buFont typeface="Wingdings" pitchFamily="2" charset="2"/>
              <a:buChar char="ü"/>
            </a:pPr>
            <a:endParaRPr lang="en-US" altLang="en-US" b="1" smtClean="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11" eaLnBrk="0" hangingPunct="0">
              <a:defRPr sz="2400">
                <a:solidFill>
                  <a:schemeClr val="tx1"/>
                </a:solidFill>
                <a:latin typeface="Arial" pitchFamily="34" charset="0"/>
                <a:ea typeface="ＭＳ Ｐゴシック"/>
                <a:cs typeface="ＭＳ Ｐゴシック"/>
              </a:defRPr>
            </a:lvl1pPr>
            <a:lvl2pPr marL="742430" indent="-285550" defTabSz="931211" eaLnBrk="0" hangingPunct="0">
              <a:defRPr sz="2400">
                <a:solidFill>
                  <a:schemeClr val="tx1"/>
                </a:solidFill>
                <a:latin typeface="Arial" pitchFamily="34" charset="0"/>
                <a:ea typeface="ＭＳ Ｐゴシック"/>
                <a:cs typeface="ＭＳ Ｐゴシック"/>
              </a:defRPr>
            </a:lvl2pPr>
            <a:lvl3pPr marL="1142200" indent="-228440" defTabSz="931211" eaLnBrk="0" hangingPunct="0">
              <a:defRPr sz="2400">
                <a:solidFill>
                  <a:schemeClr val="tx1"/>
                </a:solidFill>
                <a:latin typeface="Arial" pitchFamily="34" charset="0"/>
                <a:ea typeface="ＭＳ Ｐゴシック"/>
                <a:cs typeface="ＭＳ Ｐゴシック"/>
              </a:defRPr>
            </a:lvl3pPr>
            <a:lvl4pPr marL="1599080" indent="-228440" defTabSz="931211" eaLnBrk="0" hangingPunct="0">
              <a:defRPr sz="2400">
                <a:solidFill>
                  <a:schemeClr val="tx1"/>
                </a:solidFill>
                <a:latin typeface="Arial" pitchFamily="34" charset="0"/>
                <a:ea typeface="ＭＳ Ｐゴシック"/>
                <a:cs typeface="ＭＳ Ｐゴシック"/>
              </a:defRPr>
            </a:lvl4pPr>
            <a:lvl5pPr marL="2055960" indent="-228440" defTabSz="931211" eaLnBrk="0" hangingPunct="0">
              <a:defRPr sz="2400">
                <a:solidFill>
                  <a:schemeClr val="tx1"/>
                </a:solidFill>
                <a:latin typeface="Arial" pitchFamily="34" charset="0"/>
                <a:ea typeface="ＭＳ Ｐゴシック"/>
                <a:cs typeface="ＭＳ Ｐゴシック"/>
              </a:defRPr>
            </a:lvl5pPr>
            <a:lvl6pPr marL="251284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6972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660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3480" indent="-228440" defTabSz="931211"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805882B-EAF2-44FA-BE13-E297457C55FA}" type="slidenum">
              <a:rPr lang="en-US" altLang="en-US" sz="120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9573"/>
            <a:fld id="{5B07E400-B1AE-40EF-9A43-25DDD48617AE}" type="slidenum">
              <a:rPr lang="en-US" altLang="en-US">
                <a:solidFill>
                  <a:prstClr val="black"/>
                </a:solidFill>
              </a:rPr>
              <a:pPr defTabSz="929573"/>
              <a:t>10</a:t>
            </a:fld>
            <a:endParaRPr lang="en-US" altLang="en-US" dirty="0">
              <a:solidFill>
                <a:prstClr val="black"/>
              </a:solidFill>
            </a:endParaRPr>
          </a:p>
        </p:txBody>
      </p:sp>
      <p:sp>
        <p:nvSpPr>
          <p:cNvPr id="73731" name="Rectangle 2"/>
          <p:cNvSpPr>
            <a:spLocks noGrp="1" noRot="1" noChangeAspect="1" noChangeArrowheads="1" noTextEdit="1"/>
          </p:cNvSpPr>
          <p:nvPr>
            <p:ph type="sldImg"/>
          </p:nvPr>
        </p:nvSpPr>
        <p:spPr>
          <a:xfrm>
            <a:off x="1184275" y="698500"/>
            <a:ext cx="4643438" cy="3481388"/>
          </a:xfrm>
          <a:ln/>
        </p:spPr>
      </p:sp>
      <p:sp>
        <p:nvSpPr>
          <p:cNvPr id="70660" name="Rectangle 3"/>
          <p:cNvSpPr>
            <a:spLocks noGrp="1" noChangeArrowheads="1"/>
          </p:cNvSpPr>
          <p:nvPr>
            <p:ph type="body" idx="1"/>
          </p:nvPr>
        </p:nvSpPr>
        <p:spPr>
          <a:xfrm>
            <a:off x="234845" y="4257212"/>
            <a:ext cx="6616877" cy="457444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4" tIns="46853" rIns="93704" bIns="46853"/>
          <a:lstStyle/>
          <a:p>
            <a:pPr marL="456854" indent="-456854">
              <a:buFont typeface="Wingdings" pitchFamily="2" charset="2"/>
              <a:buChar char="ü"/>
              <a:defRPr/>
            </a:pPr>
            <a:r>
              <a:rPr lang="en-US" sz="1000" b="1" dirty="0"/>
              <a:t>Build on existing work – don’t reinvent the wheel</a:t>
            </a:r>
          </a:p>
          <a:p>
            <a:pPr>
              <a:defRPr/>
            </a:pPr>
            <a:endParaRPr lang="en-US" altLang="en-US" sz="1000" dirty="0">
              <a:ea typeface="ＭＳ Ｐゴシック" pitchFamily="34" charset="-128"/>
            </a:endParaRPr>
          </a:p>
        </p:txBody>
      </p:sp>
      <p:sp>
        <p:nvSpPr>
          <p:cNvPr id="73733" name="TextBox 4"/>
          <p:cNvSpPr txBox="1">
            <a:spLocks noChangeArrowheads="1"/>
          </p:cNvSpPr>
          <p:nvPr/>
        </p:nvSpPr>
        <p:spPr bwMode="auto">
          <a:xfrm>
            <a:off x="5918693" y="3654477"/>
            <a:ext cx="775936" cy="311096"/>
          </a:xfrm>
          <a:prstGeom prst="rect">
            <a:avLst/>
          </a:prstGeom>
          <a:noFill/>
          <a:ln w="9525">
            <a:noFill/>
            <a:miter lim="800000"/>
            <a:headEnd/>
            <a:tailEnd/>
          </a:ln>
        </p:spPr>
        <p:txBody>
          <a:bodyPr lIns="91581" tIns="45790" rIns="91581" bIns="45790">
            <a:spAutoFit/>
          </a:bodyPr>
          <a:lstStyle/>
          <a:p>
            <a:pPr algn="ctr" fontAlgn="base">
              <a:spcBef>
                <a:spcPct val="0"/>
              </a:spcBef>
              <a:spcAft>
                <a:spcPct val="0"/>
              </a:spcAft>
            </a:pPr>
            <a:r>
              <a:rPr lang="en-US" altLang="en-US" sz="1400" b="1" dirty="0">
                <a:solidFill>
                  <a:srgbClr val="FF0000"/>
                </a:solidFill>
                <a:latin typeface="Arial" pitchFamily="34" charset="0"/>
              </a:rPr>
              <a:t>A &amp; B</a:t>
            </a:r>
          </a:p>
        </p:txBody>
      </p:sp>
      <p:sp>
        <p:nvSpPr>
          <p:cNvPr id="73734" name="TextBox 6"/>
          <p:cNvSpPr txBox="1">
            <a:spLocks noChangeArrowheads="1"/>
          </p:cNvSpPr>
          <p:nvPr/>
        </p:nvSpPr>
        <p:spPr bwMode="auto">
          <a:xfrm>
            <a:off x="155505" y="4035153"/>
            <a:ext cx="311009" cy="311096"/>
          </a:xfrm>
          <a:prstGeom prst="rect">
            <a:avLst/>
          </a:prstGeom>
          <a:noFill/>
          <a:ln w="9525">
            <a:noFill/>
            <a:miter lim="800000"/>
            <a:headEnd/>
            <a:tailEnd/>
          </a:ln>
        </p:spPr>
        <p:txBody>
          <a:bodyPr lIns="91581" tIns="45790" rIns="91581" bIns="45790">
            <a:spAutoFit/>
          </a:bodyPr>
          <a:lstStyle/>
          <a:p>
            <a:pPr algn="ctr" fontAlgn="base">
              <a:spcBef>
                <a:spcPct val="0"/>
              </a:spcBef>
              <a:spcAft>
                <a:spcPct val="0"/>
              </a:spcAft>
            </a:pPr>
            <a:r>
              <a:rPr lang="en-US" altLang="en-US" sz="1400" b="1" dirty="0">
                <a:solidFill>
                  <a:srgbClr val="FF0000"/>
                </a:solidFill>
                <a:latin typeface="Arial" pitchFamily="34" charset="0"/>
              </a:rPr>
              <a:t>B</a:t>
            </a:r>
          </a:p>
        </p:txBody>
      </p:sp>
      <p:sp>
        <p:nvSpPr>
          <p:cNvPr id="73735" name="TextBox 6"/>
          <p:cNvSpPr txBox="1">
            <a:spLocks noChangeArrowheads="1"/>
          </p:cNvSpPr>
          <p:nvPr/>
        </p:nvSpPr>
        <p:spPr bwMode="auto">
          <a:xfrm>
            <a:off x="0" y="5329447"/>
            <a:ext cx="312596" cy="311096"/>
          </a:xfrm>
          <a:prstGeom prst="rect">
            <a:avLst/>
          </a:prstGeom>
          <a:noFill/>
          <a:ln w="9525">
            <a:noFill/>
            <a:miter lim="800000"/>
            <a:headEnd/>
            <a:tailEnd/>
          </a:ln>
        </p:spPr>
        <p:txBody>
          <a:bodyPr lIns="91581" tIns="45790" rIns="91581" bIns="45790">
            <a:spAutoFit/>
          </a:bodyPr>
          <a:lstStyle/>
          <a:p>
            <a:pPr algn="ctr" fontAlgn="base">
              <a:spcBef>
                <a:spcPct val="0"/>
              </a:spcBef>
              <a:spcAft>
                <a:spcPct val="0"/>
              </a:spcAft>
            </a:pPr>
            <a:r>
              <a:rPr lang="en-US" altLang="en-US" sz="1400" b="1" dirty="0">
                <a:solidFill>
                  <a:srgbClr val="FF0000"/>
                </a:solidFill>
                <a:latin typeface="Arial" pitchFamily="34" charset="0"/>
              </a:rPr>
              <a:t>A</a:t>
            </a:r>
          </a:p>
        </p:txBody>
      </p:sp>
      <p:sp>
        <p:nvSpPr>
          <p:cNvPr id="73736" name="TextBox 6"/>
          <p:cNvSpPr txBox="1">
            <a:spLocks noChangeArrowheads="1"/>
          </p:cNvSpPr>
          <p:nvPr/>
        </p:nvSpPr>
        <p:spPr bwMode="auto">
          <a:xfrm>
            <a:off x="0" y="6623741"/>
            <a:ext cx="312596" cy="311096"/>
          </a:xfrm>
          <a:prstGeom prst="rect">
            <a:avLst/>
          </a:prstGeom>
          <a:noFill/>
          <a:ln w="9525">
            <a:noFill/>
            <a:miter lim="800000"/>
            <a:headEnd/>
            <a:tailEnd/>
          </a:ln>
        </p:spPr>
        <p:txBody>
          <a:bodyPr lIns="91581" tIns="45790" rIns="91581" bIns="45790">
            <a:spAutoFit/>
          </a:bodyPr>
          <a:lstStyle/>
          <a:p>
            <a:pPr algn="ctr" fontAlgn="base">
              <a:spcBef>
                <a:spcPct val="0"/>
              </a:spcBef>
              <a:spcAft>
                <a:spcPct val="0"/>
              </a:spcAft>
            </a:pPr>
            <a:r>
              <a:rPr lang="en-US" altLang="en-US" sz="1400" b="1" dirty="0">
                <a:solidFill>
                  <a:srgbClr val="FF0000"/>
                </a:solidFill>
                <a:latin typeface="Arial" pitchFamily="34" charset="0"/>
              </a:rPr>
              <a:t>B</a:t>
            </a:r>
          </a:p>
        </p:txBody>
      </p:sp>
      <p:sp>
        <p:nvSpPr>
          <p:cNvPr id="73737" name="TextBox 6"/>
          <p:cNvSpPr txBox="1">
            <a:spLocks noChangeArrowheads="1"/>
          </p:cNvSpPr>
          <p:nvPr/>
        </p:nvSpPr>
        <p:spPr bwMode="auto">
          <a:xfrm>
            <a:off x="0" y="7613495"/>
            <a:ext cx="312596" cy="311096"/>
          </a:xfrm>
          <a:prstGeom prst="rect">
            <a:avLst/>
          </a:prstGeom>
          <a:noFill/>
          <a:ln w="9525">
            <a:noFill/>
            <a:miter lim="800000"/>
            <a:headEnd/>
            <a:tailEnd/>
          </a:ln>
        </p:spPr>
        <p:txBody>
          <a:bodyPr lIns="91581" tIns="45790" rIns="91581" bIns="45790">
            <a:spAutoFit/>
          </a:bodyPr>
          <a:lstStyle/>
          <a:p>
            <a:pPr algn="ctr" fontAlgn="base">
              <a:spcBef>
                <a:spcPct val="0"/>
              </a:spcBef>
              <a:spcAft>
                <a:spcPct val="0"/>
              </a:spcAft>
            </a:pPr>
            <a:r>
              <a:rPr lang="en-US" altLang="en-US" sz="1400" b="1" dirty="0">
                <a:solidFill>
                  <a:srgbClr val="FF0000"/>
                </a:solidFill>
                <a:latin typeface="Arial" pitchFamily="34" charset="0"/>
              </a:rPr>
              <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pPr defTabSz="931159"/>
            <a:fld id="{4DA3B759-5971-40B6-A566-DA064A858839}" type="slidenum">
              <a:rPr lang="en-US" altLang="en-US">
                <a:solidFill>
                  <a:prstClr val="black"/>
                </a:solidFill>
              </a:rPr>
              <a:pPr defTabSz="931159"/>
              <a:t>11</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456854" indent="-456854">
              <a:buFont typeface="Wingdings" pitchFamily="2" charset="2"/>
              <a:buChar char="ü"/>
            </a:pPr>
            <a:r>
              <a:rPr lang="en-US" altLang="en-US" b="1" dirty="0" smtClean="0">
                <a:latin typeface="Arial" pitchFamily="34" charset="0"/>
              </a:rPr>
              <a:t>It takes time to change culture – never underestimate the time necessary to effect change</a:t>
            </a:r>
          </a:p>
          <a:p>
            <a:pPr marL="456854" indent="-456854">
              <a:buFont typeface="Wingdings" pitchFamily="2" charset="2"/>
              <a:buChar char="ü"/>
            </a:pPr>
            <a:endParaRPr lang="en-US" altLang="en-US" b="1" dirty="0" smtClean="0">
              <a:latin typeface="Arial" pitchFamily="34" charset="0"/>
            </a:endParaRPr>
          </a:p>
          <a:p>
            <a:pPr marL="456854" indent="-456854">
              <a:buFont typeface="Wingdings" pitchFamily="2" charset="2"/>
              <a:buChar char="ü"/>
            </a:pPr>
            <a:r>
              <a:rPr lang="en-US" altLang="en-US" b="1" dirty="0" smtClean="0">
                <a:latin typeface="Arial" pitchFamily="34" charset="0"/>
              </a:rPr>
              <a:t>Words matter</a:t>
            </a:r>
          </a:p>
          <a:p>
            <a:pPr marL="456854" indent="-456854">
              <a:buFont typeface="Wingdings" pitchFamily="2" charset="2"/>
              <a:buChar char="ü"/>
            </a:pPr>
            <a:r>
              <a:rPr lang="en-US" altLang="en-US" b="1" dirty="0" smtClean="0">
                <a:latin typeface="Arial" pitchFamily="34" charset="0"/>
              </a:rPr>
              <a:t>No excuses, focus, execute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altLang="en-US" smtClean="0">
                <a:latin typeface="Arial" pitchFamily="34" charset="0"/>
              </a:rPr>
              <a:t>We’ve adapted Wagners Chronic Care model  and embedded reliability principles to outline our patient engagement strategies going forward.  This model is driven by our cutlure and recognizes that Vidant Health is one small part of a patient’s larger community.  The areas in red are areas that we as a health system can and should work to advance.  And at the end of the day, we understand that for us to realize improved health and outcomes for people and communities, we must have productive interactions and trusting relationships between prepared proactive teams and informed, activated patients.</a:t>
            </a:r>
          </a:p>
        </p:txBody>
      </p:sp>
      <p:sp>
        <p:nvSpPr>
          <p:cNvPr id="76804" name="Slide Number Placeholder 3"/>
          <p:cNvSpPr>
            <a:spLocks noGrp="1"/>
          </p:cNvSpPr>
          <p:nvPr>
            <p:ph type="sldNum" sz="quarter" idx="5"/>
          </p:nvPr>
        </p:nvSpPr>
        <p:spPr>
          <a:noFill/>
        </p:spPr>
        <p:txBody>
          <a:bodyPr/>
          <a:lstStyle/>
          <a:p>
            <a:pPr defTabSz="931159"/>
            <a:fld id="{F7DE0E1D-AFA4-4598-9787-76F9BE28E110}" type="slidenum">
              <a:rPr lang="en-US" altLang="en-US">
                <a:solidFill>
                  <a:prstClr val="black"/>
                </a:solidFill>
              </a:rPr>
              <a:pPr defTabSz="931159"/>
              <a:t>13</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5"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lgn="ctr">
              <a:defRPr/>
            </a:pPr>
            <a:endParaRPr lang="en-US">
              <a:latin typeface="Arial" charset="0"/>
              <a:ea typeface="+mn-ea"/>
              <a:cs typeface="+mn-cs"/>
            </a:endParaRPr>
          </a:p>
        </p:txBody>
      </p:sp>
      <p:sp>
        <p:nvSpPr>
          <p:cNvPr id="6"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3074" name="Rectangle 2"/>
          <p:cNvSpPr>
            <a:spLocks noGrp="1" noChangeArrowheads="1"/>
          </p:cNvSpPr>
          <p:nvPr>
            <p:ph type="ctrTitle"/>
          </p:nvPr>
        </p:nvSpPr>
        <p:spPr>
          <a:xfrm>
            <a:off x="2519363"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74316EE0-3573-49A9-A9BA-010BA1C58F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0"/>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E28E0E04-3033-445F-A651-27C9397704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219200"/>
            <a:ext cx="7188200" cy="4278313"/>
          </a:xfrm>
        </p:spPr>
        <p:txBody>
          <a:bodyPr/>
          <a:lstStyle/>
          <a:p>
            <a:pPr lvl="0"/>
            <a:endParaRPr lang="en-US" noProof="0" smtClean="0"/>
          </a:p>
        </p:txBody>
      </p:sp>
      <p:sp>
        <p:nvSpPr>
          <p:cNvPr id="4" name="Rectangle 26"/>
          <p:cNvSpPr>
            <a:spLocks noGrp="1" noChangeArrowheads="1"/>
          </p:cNvSpPr>
          <p:nvPr>
            <p:ph type="sldNum" sz="quarter" idx="10"/>
          </p:nvPr>
        </p:nvSpPr>
        <p:spPr>
          <a:ln/>
        </p:spPr>
        <p:txBody>
          <a:bodyPr/>
          <a:lstStyle>
            <a:lvl1pPr>
              <a:defRPr/>
            </a:lvl1pPr>
          </a:lstStyle>
          <a:p>
            <a:pPr>
              <a:defRPr/>
            </a:pPr>
            <a:fld id="{172A182B-669B-431A-80D0-C60FFABA52A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F0B04124-64BE-4B5B-9147-09C665F1CC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Line 46"/>
          <p:cNvSpPr>
            <a:spLocks noChangeShapeType="1"/>
          </p:cNvSpPr>
          <p:nvPr userDrawn="1"/>
        </p:nvSpPr>
        <p:spPr bwMode="auto">
          <a:xfrm flipH="1">
            <a:off x="0" y="6072188"/>
            <a:ext cx="9144000" cy="0"/>
          </a:xfrm>
          <a:prstGeom prst="line">
            <a:avLst/>
          </a:prstGeom>
          <a:noFill/>
          <a:ln w="12700">
            <a:solidFill>
              <a:schemeClr val="bg2"/>
            </a:solidFill>
            <a:round/>
            <a:headEnd/>
            <a:tailEnd/>
          </a:ln>
        </p:spPr>
        <p:txBody>
          <a:bodyPr wrap="none" lIns="86478" tIns="43239" rIns="86478" bIns="43239"/>
          <a:lstStyle/>
          <a:p>
            <a:pPr fontAlgn="auto">
              <a:spcBef>
                <a:spcPts val="0"/>
              </a:spcBef>
              <a:spcAft>
                <a:spcPts val="0"/>
              </a:spcAft>
              <a:defRPr/>
            </a:pPr>
            <a:endParaRPr lang="en-US" sz="1800">
              <a:solidFill>
                <a:prstClr val="black"/>
              </a:solidFill>
              <a:latin typeface="Calibri"/>
              <a:ea typeface="+mn-ea"/>
              <a:cs typeface="+mn-cs"/>
            </a:endParaRPr>
          </a:p>
        </p:txBody>
      </p:sp>
      <p:sp>
        <p:nvSpPr>
          <p:cNvPr id="3101" name="Rectangle 29"/>
          <p:cNvSpPr>
            <a:spLocks noGrp="1" noChangeArrowheads="1"/>
          </p:cNvSpPr>
          <p:nvPr>
            <p:ph type="ctrTitle"/>
          </p:nvPr>
        </p:nvSpPr>
        <p:spPr>
          <a:xfrm>
            <a:off x="0" y="2214563"/>
            <a:ext cx="9144000" cy="1143000"/>
          </a:xfrm>
          <a:solidFill>
            <a:schemeClr val="bg1">
              <a:lumMod val="95000"/>
              <a:alpha val="50000"/>
            </a:schemeClr>
          </a:solidFill>
        </p:spPr>
        <p:txBody>
          <a:bodyPr/>
          <a:lstStyle>
            <a:lvl1pPr>
              <a:spcBef>
                <a:spcPts val="600"/>
              </a:spcBef>
              <a:spcAft>
                <a:spcPts val="600"/>
              </a:spcAft>
              <a:defRPr sz="4000"/>
            </a:lvl1pPr>
          </a:lstStyle>
          <a:p>
            <a:r>
              <a:rPr lang="en-US" dirty="0"/>
              <a:t>Insert Title Here</a:t>
            </a:r>
          </a:p>
        </p:txBody>
      </p:sp>
    </p:spTree>
    <p:extLst>
      <p:ext uri="{BB962C8B-B14F-4D97-AF65-F5344CB8AC3E}">
        <p14:creationId xmlns:p14="http://schemas.microsoft.com/office/powerpoint/2010/main" val="12248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xfrm>
            <a:off x="3635896" y="6381328"/>
            <a:ext cx="2133600" cy="476250"/>
          </a:xfrm>
          <a:ln/>
        </p:spPr>
        <p:txBody>
          <a:bodyPr/>
          <a:lstStyle>
            <a:lvl1pPr algn="ctr">
              <a:defRPr/>
            </a:lvl1pPr>
          </a:lstStyle>
          <a:p>
            <a:pPr>
              <a:defRPr/>
            </a:pPr>
            <a:fld id="{1F90DEF1-E22A-48F2-9A49-0B5C070CFB7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sldNum" sz="quarter" idx="10"/>
          </p:nvPr>
        </p:nvSpPr>
        <p:spPr>
          <a:ln/>
        </p:spPr>
        <p:txBody>
          <a:bodyPr/>
          <a:lstStyle>
            <a:lvl1pPr>
              <a:defRPr/>
            </a:lvl1pPr>
          </a:lstStyle>
          <a:p>
            <a:pPr>
              <a:defRPr/>
            </a:pPr>
            <a:fld id="{54A5DACA-A8FA-433F-A9B5-DCE31156FC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6" name="Rectangle 25"/>
          <p:cNvSpPr>
            <a:spLocks noChangeArrowheads="1"/>
          </p:cNvSpPr>
          <p:nvPr/>
        </p:nvSpPr>
        <p:spPr bwMode="auto">
          <a:xfrm>
            <a:off x="0" y="914400"/>
            <a:ext cx="685800" cy="54102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xfrm>
            <a:off x="3707904" y="6436568"/>
            <a:ext cx="2133600" cy="304800"/>
          </a:xfrm>
        </p:spPr>
        <p:txBody>
          <a:bodyPr/>
          <a:lstStyle>
            <a:lvl1pPr>
              <a:defRPr sz="1200" b="1">
                <a:latin typeface="Arial" pitchFamily="-123" charset="0"/>
                <a:ea typeface="ＭＳ Ｐゴシック" pitchFamily="-123" charset="-128"/>
                <a:cs typeface="ＭＳ Ｐゴシック" pitchFamily="-123" charset="-128"/>
              </a:defRPr>
            </a:lvl1pPr>
          </a:lstStyle>
          <a:p>
            <a:pPr>
              <a:defRPr/>
            </a:pPr>
            <a:fld id="{E707B51B-45E2-45BA-AE16-3A588449B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ln/>
        </p:spPr>
        <p:txBody>
          <a:bodyPr/>
          <a:lstStyle>
            <a:lvl1pPr>
              <a:defRPr/>
            </a:lvl1pPr>
          </a:lstStyle>
          <a:p>
            <a:pPr>
              <a:defRPr/>
            </a:pPr>
            <a:fld id="{632C8910-EDF2-483D-A926-DCEFA96780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sldNum" sz="quarter" idx="10"/>
          </p:nvPr>
        </p:nvSpPr>
        <p:spPr>
          <a:ln/>
        </p:spPr>
        <p:txBody>
          <a:bodyPr/>
          <a:lstStyle>
            <a:lvl1pPr>
              <a:defRPr/>
            </a:lvl1pPr>
          </a:lstStyle>
          <a:p>
            <a:pPr>
              <a:defRPr/>
            </a:pPr>
            <a:fld id="{D73A5FE3-A38E-4E71-8EAB-83887A815D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98FCAFDE-D75F-4E10-8201-4CCEAD76C6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43CB390E-9871-44BD-A76C-C5B8D34986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FFF8CB17-FD15-41EB-8B1D-BC850D2E0D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1049" name="Rectangle 25"/>
          <p:cNvSpPr>
            <a:spLocks noChangeArrowheads="1"/>
          </p:cNvSpPr>
          <p:nvPr/>
        </p:nvSpPr>
        <p:spPr bwMode="auto">
          <a:xfrm>
            <a:off x="0" y="914400"/>
            <a:ext cx="685800" cy="54102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24580"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1"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0" name="Rectangle 26"/>
          <p:cNvSpPr>
            <a:spLocks noGrp="1" noChangeArrowheads="1"/>
          </p:cNvSpPr>
          <p:nvPr>
            <p:ph type="sldNum" sz="quarter" idx="4"/>
          </p:nvPr>
        </p:nvSpPr>
        <p:spPr bwMode="auto">
          <a:xfrm>
            <a:off x="3707904"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fld id="{308AAF51-1A97-432D-9DC1-EB0C60426E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65" r:id="rId14"/>
  </p:sldLayoutIdLst>
  <p:hf hdr="0" ftr="0" dt="0"/>
  <p:txStyles>
    <p:titleStyle>
      <a:lvl1pPr algn="l" rtl="0" eaLnBrk="0" fontAlgn="base" hangingPunct="0">
        <a:spcBef>
          <a:spcPct val="0"/>
        </a:spcBef>
        <a:spcAft>
          <a:spcPct val="0"/>
        </a:spcAft>
        <a:defRPr sz="3000">
          <a:solidFill>
            <a:schemeClr val="bg1"/>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pitchFamily="-123"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png"/><Relationship Id="rId5" Type="http://schemas.openxmlformats.org/officeDocument/2006/relationships/image" Target="../media/image13.jpeg"/><Relationship Id="rId10" Type="http://schemas.openxmlformats.org/officeDocument/2006/relationships/image" Target="../media/image4.jpeg"/><Relationship Id="rId4" Type="http://schemas.openxmlformats.org/officeDocument/2006/relationships/image" Target="../media/image12.pn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5.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HAEmblem"/>
          <p:cNvPicPr>
            <a:picLocks noChangeAspect="1" noChangeArrowheads="1"/>
          </p:cNvPicPr>
          <p:nvPr/>
        </p:nvPicPr>
        <p:blipFill>
          <a:blip r:embed="rId3"/>
          <a:srcRect/>
          <a:stretch>
            <a:fillRect/>
          </a:stretch>
        </p:blipFill>
        <p:spPr bwMode="auto">
          <a:xfrm>
            <a:off x="3707904" y="4189268"/>
            <a:ext cx="2199826" cy="125595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00704"/>
            <a:ext cx="7572777" cy="2688336"/>
          </a:xfrm>
          <a:prstGeom prst="rect">
            <a:avLst/>
          </a:prstGeom>
        </p:spPr>
      </p:pic>
      <p:grpSp>
        <p:nvGrpSpPr>
          <p:cNvPr id="2" name="Group 1"/>
          <p:cNvGrpSpPr/>
          <p:nvPr/>
        </p:nvGrpSpPr>
        <p:grpSpPr>
          <a:xfrm>
            <a:off x="1641470" y="5780523"/>
            <a:ext cx="6509132" cy="616585"/>
            <a:chOff x="1579151" y="5796305"/>
            <a:chExt cx="6509132" cy="616585"/>
          </a:xfrm>
        </p:grpSpPr>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579151" y="5796305"/>
              <a:ext cx="616585" cy="616585"/>
            </a:xfrm>
            <a:prstGeom prst="rect">
              <a:avLst/>
            </a:prstGeom>
          </p:spPr>
        </p:pic>
        <p:sp>
          <p:nvSpPr>
            <p:cNvPr id="8" name="Text Box 2"/>
            <p:cNvSpPr txBox="1">
              <a:spLocks noChangeArrowheads="1"/>
            </p:cNvSpPr>
            <p:nvPr/>
          </p:nvSpPr>
          <p:spPr bwMode="auto">
            <a:xfrm>
              <a:off x="2123728" y="5868313"/>
              <a:ext cx="5964555" cy="44100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dirty="0">
                  <a:solidFill>
                    <a:schemeClr val="accent6"/>
                  </a:solidFill>
                  <a:effectLst/>
                  <a:latin typeface="Gill Sans MT" panose="020B0502020104020203" pitchFamily="34" charset="0"/>
                  <a:ea typeface="Calibri"/>
                  <a:cs typeface="Times New Roman"/>
                </a:rPr>
                <a:t>TWEET US </a:t>
              </a:r>
              <a:r>
                <a:rPr lang="en-US" dirty="0" smtClean="0">
                  <a:solidFill>
                    <a:schemeClr val="accent6"/>
                  </a:solidFill>
                  <a:effectLst/>
                  <a:latin typeface="Gill Sans MT" panose="020B0502020104020203" pitchFamily="34" charset="0"/>
                  <a:ea typeface="Calibri"/>
                  <a:cs typeface="Times New Roman"/>
                </a:rPr>
                <a:t>@</a:t>
              </a:r>
              <a:r>
                <a:rPr lang="en-US" dirty="0" smtClean="0">
                  <a:solidFill>
                    <a:schemeClr val="accent6"/>
                  </a:solidFill>
                  <a:latin typeface="Gill Sans MT" panose="020B0502020104020203" pitchFamily="34" charset="0"/>
                  <a:ea typeface="Calibri"/>
                  <a:cs typeface="Times New Roman"/>
                </a:rPr>
                <a:t>AHA</a:t>
              </a:r>
              <a:r>
                <a:rPr lang="en-US" dirty="0" smtClean="0">
                  <a:solidFill>
                    <a:schemeClr val="accent6"/>
                  </a:solidFill>
                  <a:effectLst/>
                  <a:latin typeface="Gill Sans MT" panose="020B0502020104020203" pitchFamily="34" charset="0"/>
                  <a:ea typeface="Calibri"/>
                  <a:cs typeface="Times New Roman"/>
                </a:rPr>
                <a:t>_SLHQ #</a:t>
              </a:r>
              <a:r>
                <a:rPr lang="en-US" dirty="0" err="1" smtClean="0">
                  <a:solidFill>
                    <a:schemeClr val="accent6"/>
                  </a:solidFill>
                  <a:latin typeface="Gill Sans MT" panose="020B0502020104020203" pitchFamily="34" charset="0"/>
                  <a:ea typeface="Calibri"/>
                  <a:cs typeface="Times New Roman"/>
                </a:rPr>
                <a:t>Q</a:t>
              </a:r>
              <a:r>
                <a:rPr lang="en-US" dirty="0" err="1" smtClean="0">
                  <a:solidFill>
                    <a:schemeClr val="accent6"/>
                  </a:solidFill>
                  <a:effectLst/>
                  <a:latin typeface="Gill Sans MT" panose="020B0502020104020203" pitchFamily="34" charset="0"/>
                  <a:ea typeface="Calibri"/>
                  <a:cs typeface="Times New Roman"/>
                </a:rPr>
                <a:t>ualityRoadmap</a:t>
              </a:r>
              <a:endParaRPr lang="en-US" sz="1400" dirty="0">
                <a:solidFill>
                  <a:schemeClr val="accent6"/>
                </a:solidFill>
                <a:effectLst/>
                <a:latin typeface="Gill Sans MT" panose="020B0502020104020203" pitchFamily="34" charset="0"/>
                <a:ea typeface="Calibri"/>
                <a:cs typeface="Times New Roman"/>
              </a:endParaRPr>
            </a:p>
          </p:txBody>
        </p:sp>
      </p:grpSp>
    </p:spTree>
    <p:extLst>
      <p:ext uri="{BB962C8B-B14F-4D97-AF65-F5344CB8AC3E}">
        <p14:creationId xmlns:p14="http://schemas.microsoft.com/office/powerpoint/2010/main" val="418176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408238" y="1524000"/>
            <a:ext cx="4433887" cy="4960938"/>
            <a:chOff x="2407183" y="1524000"/>
            <a:chExt cx="4434939" cy="4960129"/>
          </a:xfrm>
        </p:grpSpPr>
        <p:sp>
          <p:nvSpPr>
            <p:cNvPr id="30" name="Striped Right Arrow 29"/>
            <p:cNvSpPr>
              <a:spLocks noChangeArrowheads="1"/>
            </p:cNvSpPr>
            <p:nvPr/>
          </p:nvSpPr>
          <p:spPr bwMode="auto">
            <a:xfrm rot="5400000">
              <a:off x="2549327" y="2704557"/>
              <a:ext cx="4114129" cy="1753016"/>
            </a:xfrm>
            <a:custGeom>
              <a:avLst/>
              <a:gdLst>
                <a:gd name="T0" fmla="*/ 3238500 w 4114800"/>
                <a:gd name="T1" fmla="*/ 0 h 1752600"/>
                <a:gd name="T2" fmla="*/ 0 w 4114800"/>
                <a:gd name="T3" fmla="*/ 876300 h 1752600"/>
                <a:gd name="T4" fmla="*/ 3238500 w 4114800"/>
                <a:gd name="T5" fmla="*/ 1752600 h 1752600"/>
                <a:gd name="T6" fmla="*/ 4114800 w 4114800"/>
                <a:gd name="T7" fmla="*/ 876300 h 1752600"/>
                <a:gd name="T8" fmla="*/ 17694720 60000 65536"/>
                <a:gd name="T9" fmla="*/ 11796480 60000 65536"/>
                <a:gd name="T10" fmla="*/ 5898240 60000 65536"/>
                <a:gd name="T11" fmla="*/ 0 60000 65536"/>
                <a:gd name="T12" fmla="*/ 273844 w 4114800"/>
                <a:gd name="T13" fmla="*/ 426276 h 1752600"/>
                <a:gd name="T14" fmla="*/ 3664776 w 4114800"/>
                <a:gd name="T15" fmla="*/ 1326324 h 1752600"/>
              </a:gdLst>
              <a:ahLst/>
              <a:cxnLst>
                <a:cxn ang="T8">
                  <a:pos x="T0" y="T1"/>
                </a:cxn>
                <a:cxn ang="T9">
                  <a:pos x="T2" y="T3"/>
                </a:cxn>
                <a:cxn ang="T10">
                  <a:pos x="T4" y="T5"/>
                </a:cxn>
                <a:cxn ang="T11">
                  <a:pos x="T6" y="T7"/>
                </a:cxn>
              </a:cxnLst>
              <a:rect l="T12" t="T13" r="T14" b="T15"/>
              <a:pathLst>
                <a:path w="4114800" h="1752600">
                  <a:moveTo>
                    <a:pt x="0" y="426276"/>
                  </a:moveTo>
                  <a:lnTo>
                    <a:pt x="54769" y="426276"/>
                  </a:lnTo>
                  <a:lnTo>
                    <a:pt x="54769" y="1326324"/>
                  </a:lnTo>
                  <a:lnTo>
                    <a:pt x="0" y="1326324"/>
                  </a:lnTo>
                  <a:close/>
                  <a:moveTo>
                    <a:pt x="109538" y="426276"/>
                  </a:moveTo>
                  <a:lnTo>
                    <a:pt x="219075" y="426276"/>
                  </a:lnTo>
                  <a:lnTo>
                    <a:pt x="219075" y="1326324"/>
                  </a:lnTo>
                  <a:lnTo>
                    <a:pt x="109538" y="1326324"/>
                  </a:lnTo>
                  <a:close/>
                  <a:moveTo>
                    <a:pt x="273844" y="426276"/>
                  </a:moveTo>
                  <a:lnTo>
                    <a:pt x="3238500" y="426276"/>
                  </a:lnTo>
                  <a:lnTo>
                    <a:pt x="3238500" y="0"/>
                  </a:lnTo>
                  <a:lnTo>
                    <a:pt x="4114800" y="876300"/>
                  </a:lnTo>
                  <a:lnTo>
                    <a:pt x="3238500" y="1752600"/>
                  </a:lnTo>
                  <a:lnTo>
                    <a:pt x="3238500" y="1326324"/>
                  </a:lnTo>
                  <a:lnTo>
                    <a:pt x="273844" y="1326324"/>
                  </a:lnTo>
                  <a:close/>
                </a:path>
              </a:pathLst>
            </a:custGeom>
            <a:solidFill>
              <a:srgbClr val="C00000"/>
            </a:solidFill>
            <a:ln w="25400" algn="ctr">
              <a:solidFill>
                <a:srgbClr val="89A4A7"/>
              </a:solidFill>
              <a:miter lim="800000"/>
              <a:headEnd/>
              <a:tailEnd/>
            </a:ln>
          </p:spPr>
          <p:txBody>
            <a:bodyPr rot="10800000" vert="eaVert" anchor="ctr"/>
            <a:lstStyle/>
            <a:p>
              <a:pPr algn="ctr" fontAlgn="base">
                <a:spcBef>
                  <a:spcPct val="0"/>
                </a:spcBef>
                <a:spcAft>
                  <a:spcPct val="0"/>
                </a:spcAft>
                <a:defRPr/>
              </a:pPr>
              <a:endParaRPr lang="en-US" sz="2400">
                <a:solidFill>
                  <a:srgbClr val="FFFFFF"/>
                </a:solidFill>
              </a:endParaRPr>
            </a:p>
          </p:txBody>
        </p:sp>
        <p:sp>
          <p:nvSpPr>
            <p:cNvPr id="12362" name="Text Box 1033"/>
            <p:cNvSpPr txBox="1">
              <a:spLocks noChangeArrowheads="1"/>
            </p:cNvSpPr>
            <p:nvPr/>
          </p:nvSpPr>
          <p:spPr bwMode="auto">
            <a:xfrm>
              <a:off x="2407183" y="5674636"/>
              <a:ext cx="4434939" cy="809493"/>
            </a:xfrm>
            <a:prstGeom prst="rect">
              <a:avLst/>
            </a:prstGeom>
            <a:noFill/>
            <a:ln w="12700">
              <a:noFill/>
              <a:miter lim="800000"/>
              <a:headEnd type="none" w="sm" len="sm"/>
              <a:tailEnd type="none" w="sm" len="sm"/>
            </a:ln>
          </p:spPr>
          <p:txBody>
            <a:bodyPr wrap="none">
              <a:spAutoFit/>
            </a:bodyPr>
            <a:lstStyle/>
            <a:p>
              <a:pPr algn="ctr" fontAlgn="base">
                <a:spcBef>
                  <a:spcPct val="0"/>
                </a:spcBef>
                <a:spcAft>
                  <a:spcPct val="0"/>
                </a:spcAft>
                <a:defRPr/>
              </a:pPr>
              <a:r>
                <a:rPr lang="en-US" sz="2400" b="1" dirty="0">
                  <a:solidFill>
                    <a:srgbClr val="003366"/>
                  </a:solidFill>
                </a:rPr>
                <a:t>Exceptional Outcomes</a:t>
              </a:r>
            </a:p>
            <a:p>
              <a:pPr algn="ctr" fontAlgn="base">
                <a:spcBef>
                  <a:spcPct val="0"/>
                </a:spcBef>
                <a:spcAft>
                  <a:spcPct val="0"/>
                </a:spcAft>
                <a:defRPr/>
              </a:pPr>
              <a:r>
                <a:rPr lang="en-US" sz="1600" u="sng" dirty="0">
                  <a:solidFill>
                    <a:srgbClr val="003366"/>
                  </a:solidFill>
                </a:rPr>
                <a:t>Healthcare That Is </a:t>
              </a:r>
              <a:r>
                <a:rPr lang="en-US" sz="1600" b="1" i="1" u="sng" dirty="0">
                  <a:solidFill>
                    <a:srgbClr val="003366"/>
                  </a:solidFill>
                </a:rPr>
                <a:t>Safe</a:t>
              </a:r>
              <a:r>
                <a:rPr lang="en-US" sz="1600" u="sng" dirty="0">
                  <a:solidFill>
                    <a:srgbClr val="003366"/>
                  </a:solidFill>
                </a:rPr>
                <a:t> – Zero Events of Harm</a:t>
              </a:r>
            </a:p>
            <a:p>
              <a:pPr algn="ctr" fontAlgn="base">
                <a:spcBef>
                  <a:spcPct val="0"/>
                </a:spcBef>
                <a:spcAft>
                  <a:spcPct val="0"/>
                </a:spcAft>
                <a:defRPr/>
              </a:pPr>
              <a:r>
                <a:rPr lang="en-US" sz="1350" dirty="0">
                  <a:solidFill>
                    <a:srgbClr val="003366"/>
                  </a:solidFill>
                </a:rPr>
                <a:t>Timely, Effective, Efficient, Equitable &amp; Patient Centered</a:t>
              </a:r>
            </a:p>
          </p:txBody>
        </p:sp>
      </p:grpSp>
      <p:sp>
        <p:nvSpPr>
          <p:cNvPr id="26" name="Rounded Rectangle 25"/>
          <p:cNvSpPr/>
          <p:nvPr/>
        </p:nvSpPr>
        <p:spPr>
          <a:xfrm>
            <a:off x="1052513" y="1620934"/>
            <a:ext cx="7086600" cy="4034254"/>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tIns="0"/>
          <a:lstStyle/>
          <a:p>
            <a:pPr algn="ctr" fontAlgn="base">
              <a:spcBef>
                <a:spcPct val="0"/>
              </a:spcBef>
              <a:spcAft>
                <a:spcPct val="0"/>
              </a:spcAft>
              <a:defRPr/>
            </a:pPr>
            <a:r>
              <a:rPr lang="en-US" sz="2400" b="1" dirty="0">
                <a:solidFill>
                  <a:srgbClr val="FFFFFF"/>
                </a:solidFill>
              </a:rPr>
              <a:t>Reliability Science</a:t>
            </a:r>
          </a:p>
          <a:p>
            <a:pPr algn="ctr" fontAlgn="base">
              <a:spcBef>
                <a:spcPct val="0"/>
              </a:spcBef>
              <a:spcAft>
                <a:spcPct val="0"/>
              </a:spcAft>
              <a:defRPr/>
            </a:pPr>
            <a:r>
              <a:rPr lang="en-US" sz="1400" dirty="0">
                <a:solidFill>
                  <a:srgbClr val="FFFFFF"/>
                </a:solidFill>
              </a:rPr>
              <a:t>Knowledge and understanding of human error and</a:t>
            </a:r>
          </a:p>
          <a:p>
            <a:pPr algn="ctr" fontAlgn="base">
              <a:spcBef>
                <a:spcPct val="0"/>
              </a:spcBef>
              <a:spcAft>
                <a:spcPct val="0"/>
              </a:spcAft>
              <a:defRPr/>
            </a:pPr>
            <a:r>
              <a:rPr lang="en-US" sz="1400" dirty="0">
                <a:solidFill>
                  <a:srgbClr val="FFFFFF"/>
                </a:solidFill>
              </a:rPr>
              <a:t>human performance in complex systems </a:t>
            </a:r>
          </a:p>
        </p:txBody>
      </p:sp>
      <p:sp>
        <p:nvSpPr>
          <p:cNvPr id="25" name="Curved Up Ribbon 24"/>
          <p:cNvSpPr/>
          <p:nvPr/>
        </p:nvSpPr>
        <p:spPr bwMode="auto">
          <a:xfrm>
            <a:off x="795338" y="981075"/>
            <a:ext cx="7543800" cy="838200"/>
          </a:xfrm>
          <a:prstGeom prst="ellipseRibbon2">
            <a:avLst>
              <a:gd name="adj1" fmla="val 14672"/>
              <a:gd name="adj2" fmla="val 67825"/>
              <a:gd name="adj3" fmla="val 8316"/>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FFFFFF"/>
                </a:solidFill>
              </a:rPr>
              <a:t>Healing Without Harm</a:t>
            </a:r>
            <a:endParaRPr lang="en-US" sz="1600" dirty="0">
              <a:solidFill>
                <a:srgbClr val="FFFFFF"/>
              </a:solidFill>
            </a:endParaRPr>
          </a:p>
          <a:p>
            <a:pPr algn="ctr" fontAlgn="base">
              <a:spcBef>
                <a:spcPct val="0"/>
              </a:spcBef>
              <a:spcAft>
                <a:spcPct val="0"/>
              </a:spcAft>
              <a:defRPr/>
            </a:pPr>
            <a:r>
              <a:rPr lang="en-US" sz="1600" dirty="0">
                <a:solidFill>
                  <a:srgbClr val="FFFFFF"/>
                </a:solidFill>
                <a:latin typeface="Berlin Sans FB" pitchFamily="34" charset="0"/>
              </a:rPr>
              <a:t>Don’t Hurt Me, Heal Me, &amp; Partner with Me</a:t>
            </a:r>
            <a:endParaRPr lang="en-US" sz="2000" dirty="0">
              <a:solidFill>
                <a:srgbClr val="FFFFFF"/>
              </a:solidFill>
              <a:latin typeface="Berlin Sans FB" pitchFamily="34" charset="0"/>
            </a:endParaRPr>
          </a:p>
        </p:txBody>
      </p:sp>
      <p:sp>
        <p:nvSpPr>
          <p:cNvPr id="12296" name="TextBox 26"/>
          <p:cNvSpPr txBox="1">
            <a:spLocks noChangeArrowheads="1"/>
          </p:cNvSpPr>
          <p:nvPr/>
        </p:nvSpPr>
        <p:spPr bwMode="auto">
          <a:xfrm>
            <a:off x="8394700" y="869950"/>
            <a:ext cx="633413" cy="396875"/>
          </a:xfrm>
          <a:prstGeom prst="rect">
            <a:avLst/>
          </a:prstGeom>
          <a:noFill/>
          <a:ln w="9525">
            <a:noFill/>
            <a:miter lim="800000"/>
            <a:headEnd/>
            <a:tailEnd/>
          </a:ln>
        </p:spPr>
        <p:txBody>
          <a:bodyPr wrap="none">
            <a:spAutoFit/>
          </a:bodyPr>
          <a:lstStyle/>
          <a:p>
            <a:pPr algn="r" fontAlgn="base">
              <a:spcBef>
                <a:spcPct val="0"/>
              </a:spcBef>
              <a:spcAft>
                <a:spcPct val="0"/>
              </a:spcAft>
              <a:defRPr/>
            </a:pPr>
            <a:r>
              <a:rPr lang="en-US" sz="2000" b="1" i="1" dirty="0">
                <a:solidFill>
                  <a:srgbClr val="C00000"/>
                </a:solidFill>
              </a:rPr>
              <a:t>Will</a:t>
            </a:r>
          </a:p>
        </p:txBody>
      </p:sp>
      <p:sp>
        <p:nvSpPr>
          <p:cNvPr id="34824" name="Title 97"/>
          <p:cNvSpPr>
            <a:spLocks noGrp="1"/>
          </p:cNvSpPr>
          <p:nvPr>
            <p:ph type="title" idx="4294967295"/>
          </p:nvPr>
        </p:nvSpPr>
        <p:spPr>
          <a:xfrm>
            <a:off x="35496" y="44624"/>
            <a:ext cx="9433048" cy="753318"/>
          </a:xfrm>
        </p:spPr>
        <p:txBody>
          <a:bodyPr/>
          <a:lstStyle/>
          <a:p>
            <a:pPr eaLnBrk="1" hangingPunct="1"/>
            <a:r>
              <a:rPr lang="en-US" altLang="en-US" sz="3100" b="1" dirty="0" smtClean="0">
                <a:latin typeface="Gill Sans MT" panose="020B0502020104020203" pitchFamily="34" charset="0"/>
              </a:rPr>
              <a:t>Lessons Learned – Integrate Into Existing Work</a:t>
            </a:r>
          </a:p>
        </p:txBody>
      </p:sp>
      <p:sp>
        <p:nvSpPr>
          <p:cNvPr id="34825" name="Text Box 13"/>
          <p:cNvSpPr txBox="1">
            <a:spLocks noChangeArrowheads="1"/>
          </p:cNvSpPr>
          <p:nvPr/>
        </p:nvSpPr>
        <p:spPr bwMode="auto">
          <a:xfrm>
            <a:off x="4554538" y="6510338"/>
            <a:ext cx="4530725" cy="2444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1000">
                <a:solidFill>
                  <a:srgbClr val="000000"/>
                </a:solidFill>
                <a:latin typeface="Tahoma" pitchFamily="34" charset="0"/>
              </a:rPr>
              <a:t>© 2009 Healthcare Performance Improvement, LLC. ALL RIGHTS RESERVED.</a:t>
            </a:r>
          </a:p>
        </p:txBody>
      </p:sp>
      <p:grpSp>
        <p:nvGrpSpPr>
          <p:cNvPr id="3" name="Group 27"/>
          <p:cNvGrpSpPr>
            <a:grpSpLocks/>
          </p:cNvGrpSpPr>
          <p:nvPr/>
        </p:nvGrpSpPr>
        <p:grpSpPr bwMode="auto">
          <a:xfrm>
            <a:off x="1295400" y="2438400"/>
            <a:ext cx="6718300" cy="3330575"/>
            <a:chOff x="1263650" y="2366944"/>
            <a:chExt cx="6718300" cy="3330594"/>
          </a:xfrm>
        </p:grpSpPr>
        <p:sp>
          <p:nvSpPr>
            <p:cNvPr id="34842" name="AutoShape 1029"/>
            <p:cNvSpPr>
              <a:spLocks noChangeArrowheads="1"/>
            </p:cNvSpPr>
            <p:nvPr/>
          </p:nvSpPr>
          <p:spPr bwMode="auto">
            <a:xfrm flipV="1">
              <a:off x="1263650" y="2366944"/>
              <a:ext cx="6718300" cy="3300431"/>
            </a:xfrm>
            <a:prstGeom prst="triangle">
              <a:avLst>
                <a:gd name="adj" fmla="val 50000"/>
              </a:avLst>
            </a:prstGeom>
            <a:solidFill>
              <a:srgbClr val="5785E1">
                <a:alpha val="87057"/>
              </a:srgbClr>
            </a:solidFill>
            <a:ln w="76200" cap="sq">
              <a:noFill/>
              <a:miter lim="800000"/>
              <a:headEnd type="none" w="sm" len="sm"/>
              <a:tailEnd type="none" w="sm" len="sm"/>
            </a:ln>
          </p:spPr>
          <p:txBody>
            <a:bodyPr rot="10800000" wrap="none" anchor="ctr"/>
            <a:lstStyle/>
            <a:p>
              <a:pPr algn="ctr" fontAlgn="base">
                <a:spcBef>
                  <a:spcPct val="0"/>
                </a:spcBef>
                <a:spcAft>
                  <a:spcPct val="0"/>
                </a:spcAft>
              </a:pPr>
              <a:endParaRPr lang="en-US" altLang="en-US" sz="1400">
                <a:solidFill>
                  <a:srgbClr val="00009C"/>
                </a:solidFill>
                <a:latin typeface="Times New Roman" pitchFamily="18" charset="0"/>
              </a:endParaRPr>
            </a:p>
            <a:p>
              <a:pPr algn="ctr" fontAlgn="base">
                <a:spcBef>
                  <a:spcPct val="0"/>
                </a:spcBef>
                <a:spcAft>
                  <a:spcPct val="0"/>
                </a:spcAft>
              </a:pPr>
              <a:endParaRPr lang="en-US" altLang="en-US" sz="1400">
                <a:solidFill>
                  <a:srgbClr val="00009C"/>
                </a:solidFill>
                <a:latin typeface="Times New Roman" pitchFamily="18" charset="0"/>
              </a:endParaRPr>
            </a:p>
            <a:p>
              <a:pPr algn="ctr" fontAlgn="base">
                <a:spcBef>
                  <a:spcPct val="0"/>
                </a:spcBef>
                <a:spcAft>
                  <a:spcPct val="0"/>
                </a:spcAft>
              </a:pPr>
              <a:endParaRPr lang="en-US" altLang="en-US" sz="1400">
                <a:solidFill>
                  <a:srgbClr val="00009C"/>
                </a:solidFill>
                <a:latin typeface="Times New Roman" pitchFamily="18" charset="0"/>
              </a:endParaRPr>
            </a:p>
            <a:p>
              <a:pPr algn="ctr" fontAlgn="base">
                <a:spcBef>
                  <a:spcPct val="0"/>
                </a:spcBef>
                <a:spcAft>
                  <a:spcPct val="0"/>
                </a:spcAft>
              </a:pPr>
              <a:endParaRPr lang="en-US" altLang="en-US" sz="1400">
                <a:solidFill>
                  <a:srgbClr val="00009C"/>
                </a:solidFill>
                <a:latin typeface="Times New Roman" pitchFamily="18" charset="0"/>
              </a:endParaRPr>
            </a:p>
            <a:p>
              <a:pPr algn="ctr" fontAlgn="base">
                <a:spcBef>
                  <a:spcPct val="0"/>
                </a:spcBef>
                <a:spcAft>
                  <a:spcPct val="0"/>
                </a:spcAft>
              </a:pPr>
              <a:endParaRPr lang="en-US" altLang="en-US" sz="1400">
                <a:solidFill>
                  <a:srgbClr val="00009C"/>
                </a:solidFill>
                <a:latin typeface="Times New Roman" pitchFamily="18" charset="0"/>
              </a:endParaRPr>
            </a:p>
          </p:txBody>
        </p:sp>
        <p:grpSp>
          <p:nvGrpSpPr>
            <p:cNvPr id="4" name="Group 173"/>
            <p:cNvGrpSpPr>
              <a:grpSpLocks/>
            </p:cNvGrpSpPr>
            <p:nvPr/>
          </p:nvGrpSpPr>
          <p:grpSpPr bwMode="auto">
            <a:xfrm>
              <a:off x="3214688" y="4514850"/>
              <a:ext cx="2817812" cy="1182688"/>
              <a:chOff x="3214337" y="4608218"/>
              <a:chExt cx="2818683" cy="1181552"/>
            </a:xfrm>
          </p:grpSpPr>
          <p:sp>
            <p:nvSpPr>
              <p:cNvPr id="34844" name="AutoShape 1034"/>
              <p:cNvSpPr>
                <a:spLocks noChangeArrowheads="1"/>
              </p:cNvSpPr>
              <p:nvPr/>
            </p:nvSpPr>
            <p:spPr bwMode="auto">
              <a:xfrm>
                <a:off x="3951915" y="5241559"/>
                <a:ext cx="1320355" cy="548211"/>
              </a:xfrm>
              <a:prstGeom prst="downArrow">
                <a:avLst>
                  <a:gd name="adj1" fmla="val 48491"/>
                  <a:gd name="adj2" fmla="val 44532"/>
                </a:avLst>
              </a:prstGeom>
              <a:noFill/>
              <a:ln w="28575">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sp>
            <p:nvSpPr>
              <p:cNvPr id="34845" name="Oval 1036"/>
              <p:cNvSpPr>
                <a:spLocks noChangeArrowheads="1"/>
              </p:cNvSpPr>
              <p:nvPr/>
            </p:nvSpPr>
            <p:spPr bwMode="auto">
              <a:xfrm>
                <a:off x="3214337" y="4608218"/>
                <a:ext cx="2818683" cy="772521"/>
              </a:xfrm>
              <a:prstGeom prst="ellipse">
                <a:avLst/>
              </a:prstGeom>
              <a:solidFill>
                <a:srgbClr val="A50021"/>
              </a:solidFill>
              <a:ln w="28575">
                <a:solidFill>
                  <a:srgbClr val="990033"/>
                </a:solidFill>
                <a:round/>
                <a:headEnd type="none" w="sm" len="sm"/>
                <a:tailEnd type="none" w="sm" len="sm"/>
              </a:ln>
            </p:spPr>
            <p:txBody>
              <a:bodyPr wrap="none" anchor="ctr"/>
              <a:lstStyle/>
              <a:p>
                <a:pPr algn="ctr" fontAlgn="base">
                  <a:spcBef>
                    <a:spcPct val="0"/>
                  </a:spcBef>
                  <a:spcAft>
                    <a:spcPct val="0"/>
                  </a:spcAft>
                </a:pPr>
                <a:r>
                  <a:rPr lang="en-US" altLang="en-US" sz="2400" b="1">
                    <a:solidFill>
                      <a:srgbClr val="FFFFFF"/>
                    </a:solidFill>
                    <a:latin typeface="Arial" pitchFamily="34" charset="0"/>
                  </a:rPr>
                  <a:t>Behaviors</a:t>
                </a:r>
                <a:endParaRPr lang="en-US" altLang="en-US" sz="2000">
                  <a:solidFill>
                    <a:srgbClr val="FFFFFF"/>
                  </a:solidFill>
                  <a:latin typeface="Arial" pitchFamily="34" charset="0"/>
                </a:endParaRPr>
              </a:p>
              <a:p>
                <a:pPr algn="ctr" fontAlgn="base">
                  <a:spcBef>
                    <a:spcPct val="0"/>
                  </a:spcBef>
                  <a:spcAft>
                    <a:spcPct val="0"/>
                  </a:spcAft>
                </a:pPr>
                <a:r>
                  <a:rPr lang="en-US" altLang="en-US" sz="1400" i="1">
                    <a:solidFill>
                      <a:srgbClr val="FFFFFF"/>
                    </a:solidFill>
                    <a:latin typeface="Arial" pitchFamily="34" charset="0"/>
                  </a:rPr>
                  <a:t>of Individuals &amp; Groups</a:t>
                </a:r>
                <a:endParaRPr lang="en-US" altLang="en-US" sz="1600">
                  <a:solidFill>
                    <a:srgbClr val="FFFFFF"/>
                  </a:solidFill>
                  <a:latin typeface="Arial" pitchFamily="34" charset="0"/>
                </a:endParaRPr>
              </a:p>
            </p:txBody>
          </p:sp>
        </p:grpSp>
      </p:grpSp>
      <p:grpSp>
        <p:nvGrpSpPr>
          <p:cNvPr id="5" name="Group 28"/>
          <p:cNvGrpSpPr>
            <a:grpSpLocks/>
          </p:cNvGrpSpPr>
          <p:nvPr/>
        </p:nvGrpSpPr>
        <p:grpSpPr bwMode="auto">
          <a:xfrm>
            <a:off x="1752600" y="2322513"/>
            <a:ext cx="7239000" cy="1703387"/>
            <a:chOff x="1751542" y="2322513"/>
            <a:chExt cx="7240036" cy="1702648"/>
          </a:xfrm>
        </p:grpSpPr>
        <p:sp>
          <p:nvSpPr>
            <p:cNvPr id="11274" name="Text Box 1030"/>
            <p:cNvSpPr txBox="1">
              <a:spLocks noChangeArrowheads="1"/>
            </p:cNvSpPr>
            <p:nvPr/>
          </p:nvSpPr>
          <p:spPr bwMode="auto">
            <a:xfrm>
              <a:off x="3853693" y="2322513"/>
              <a:ext cx="1521043" cy="902895"/>
            </a:xfrm>
            <a:prstGeom prst="rect">
              <a:avLst/>
            </a:prstGeom>
            <a:solidFill>
              <a:schemeClr val="bg1"/>
            </a:solidFill>
            <a:ln w="12700">
              <a:solidFill>
                <a:srgbClr val="28377E"/>
              </a:solidFill>
              <a:miter lim="800000"/>
              <a:headEnd type="none" w="sm" len="sm"/>
              <a:tailEnd type="none" w="sm" len="sm"/>
            </a:ln>
          </p:spPr>
          <p:txBody>
            <a:bodyPr>
              <a:spAutoFit/>
            </a:bodyPr>
            <a:lstStyle/>
            <a:p>
              <a:pPr algn="ctr" fontAlgn="base">
                <a:lnSpc>
                  <a:spcPct val="90000"/>
                </a:lnSpc>
                <a:spcBef>
                  <a:spcPct val="0"/>
                </a:spcBef>
                <a:spcAft>
                  <a:spcPct val="0"/>
                </a:spcAft>
                <a:defRPr/>
              </a:pPr>
              <a:r>
                <a:rPr lang="en-US" sz="1100" i="1" dirty="0">
                  <a:solidFill>
                    <a:srgbClr val="003366"/>
                  </a:solidFill>
                  <a:latin typeface="Arial" charset="0"/>
                </a:rPr>
                <a:t>Design of</a:t>
              </a:r>
              <a:endParaRPr lang="en-US" sz="1600" b="1" dirty="0">
                <a:solidFill>
                  <a:srgbClr val="003366"/>
                </a:solidFill>
                <a:latin typeface="Arial" charset="0"/>
              </a:endParaRPr>
            </a:p>
            <a:p>
              <a:pPr algn="ctr" fontAlgn="base">
                <a:lnSpc>
                  <a:spcPct val="90000"/>
                </a:lnSpc>
                <a:spcBef>
                  <a:spcPct val="0"/>
                </a:spcBef>
                <a:spcAft>
                  <a:spcPct val="0"/>
                </a:spcAft>
                <a:defRPr/>
              </a:pPr>
              <a:r>
                <a:rPr lang="en-US" sz="1600" b="1" dirty="0">
                  <a:solidFill>
                    <a:srgbClr val="003366"/>
                  </a:solidFill>
                  <a:latin typeface="Arial" charset="0"/>
                </a:rPr>
                <a:t>Culture</a:t>
              </a:r>
            </a:p>
            <a:p>
              <a:pPr algn="ctr" fontAlgn="base">
                <a:lnSpc>
                  <a:spcPct val="90000"/>
                </a:lnSpc>
                <a:spcBef>
                  <a:spcPct val="0"/>
                </a:spcBef>
                <a:spcAft>
                  <a:spcPct val="0"/>
                </a:spcAft>
                <a:defRPr/>
              </a:pPr>
              <a:r>
                <a:rPr lang="en-US" sz="1050" dirty="0">
                  <a:solidFill>
                    <a:srgbClr val="003366"/>
                  </a:solidFill>
                  <a:latin typeface="Berlin Sans FB" pitchFamily="34" charset="0"/>
                </a:rPr>
                <a:t>Safety Habits , Team Work, </a:t>
              </a:r>
              <a:r>
                <a:rPr lang="en-US" sz="1050" b="1" dirty="0">
                  <a:solidFill>
                    <a:srgbClr val="FF0000"/>
                  </a:solidFill>
                  <a:latin typeface="Berlin Sans FB" pitchFamily="34" charset="0"/>
                </a:rPr>
                <a:t>Engaging  pts as Partners</a:t>
              </a:r>
            </a:p>
          </p:txBody>
        </p:sp>
        <p:sp>
          <p:nvSpPr>
            <p:cNvPr id="34832" name="AutoShape 1031"/>
            <p:cNvSpPr>
              <a:spLocks noChangeAspect="1" noChangeArrowheads="1"/>
            </p:cNvSpPr>
            <p:nvPr/>
          </p:nvSpPr>
          <p:spPr bwMode="auto">
            <a:xfrm rot="2449671">
              <a:off x="6082176" y="3556646"/>
              <a:ext cx="294057" cy="444198"/>
            </a:xfrm>
            <a:prstGeom prst="downArrow">
              <a:avLst>
                <a:gd name="adj1" fmla="val 48491"/>
                <a:gd name="adj2" fmla="val 57507"/>
              </a:avLst>
            </a:prstGeom>
            <a:noFill/>
            <a:ln w="25400">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sp>
          <p:nvSpPr>
            <p:cNvPr id="34833" name="Text Box 1037"/>
            <p:cNvSpPr txBox="1">
              <a:spLocks noChangeArrowheads="1"/>
            </p:cNvSpPr>
            <p:nvPr/>
          </p:nvSpPr>
          <p:spPr bwMode="auto">
            <a:xfrm>
              <a:off x="1751542" y="3049271"/>
              <a:ext cx="1371796" cy="770646"/>
            </a:xfrm>
            <a:prstGeom prst="rect">
              <a:avLst/>
            </a:prstGeom>
            <a:noFill/>
            <a:ln w="12700">
              <a:noFill/>
              <a:miter lim="800000"/>
              <a:headEnd type="none" w="sm" len="sm"/>
              <a:tailEnd type="none" w="sm" len="sm"/>
            </a:ln>
          </p:spPr>
          <p:txBody>
            <a:bodyPr>
              <a:spAutoFit/>
            </a:bodyPr>
            <a:lstStyle/>
            <a:p>
              <a:pPr algn="ctr" fontAlgn="base">
                <a:lnSpc>
                  <a:spcPct val="90000"/>
                </a:lnSpc>
                <a:spcBef>
                  <a:spcPct val="0"/>
                </a:spcBef>
                <a:spcAft>
                  <a:spcPct val="0"/>
                </a:spcAft>
              </a:pPr>
              <a:r>
                <a:rPr lang="en-US" altLang="en-US" sz="1100" i="1">
                  <a:solidFill>
                    <a:srgbClr val="003366"/>
                  </a:solidFill>
                  <a:latin typeface="Arial" pitchFamily="34" charset="0"/>
                </a:rPr>
                <a:t>Design of</a:t>
              </a:r>
              <a:endParaRPr lang="en-US" altLang="en-US" sz="1600" b="1">
                <a:solidFill>
                  <a:srgbClr val="003366"/>
                </a:solidFill>
                <a:latin typeface="Arial" pitchFamily="34" charset="0"/>
              </a:endParaRPr>
            </a:p>
            <a:p>
              <a:pPr algn="ctr" fontAlgn="base">
                <a:lnSpc>
                  <a:spcPct val="90000"/>
                </a:lnSpc>
                <a:spcBef>
                  <a:spcPct val="0"/>
                </a:spcBef>
                <a:spcAft>
                  <a:spcPct val="0"/>
                </a:spcAft>
              </a:pPr>
              <a:r>
                <a:rPr lang="en-US" altLang="en-US" sz="1600" b="1">
                  <a:solidFill>
                    <a:srgbClr val="003366"/>
                  </a:solidFill>
                  <a:latin typeface="Arial" pitchFamily="34" charset="0"/>
                </a:rPr>
                <a:t>Structure</a:t>
              </a:r>
            </a:p>
            <a:p>
              <a:pPr algn="ctr" fontAlgn="base">
                <a:lnSpc>
                  <a:spcPct val="90000"/>
                </a:lnSpc>
                <a:spcBef>
                  <a:spcPct val="0"/>
                </a:spcBef>
                <a:spcAft>
                  <a:spcPct val="0"/>
                </a:spcAft>
              </a:pPr>
              <a:r>
                <a:rPr lang="en-US" altLang="en-US" sz="1100">
                  <a:solidFill>
                    <a:srgbClr val="003366"/>
                  </a:solidFill>
                  <a:latin typeface="Berlin Sans FB Demi" pitchFamily="34" charset="0"/>
                </a:rPr>
                <a:t>Hourly Rounding, BSSR</a:t>
              </a:r>
            </a:p>
          </p:txBody>
        </p:sp>
        <p:sp>
          <p:nvSpPr>
            <p:cNvPr id="11282" name="Text Box 1038"/>
            <p:cNvSpPr txBox="1">
              <a:spLocks noChangeArrowheads="1"/>
            </p:cNvSpPr>
            <p:nvPr/>
          </p:nvSpPr>
          <p:spPr bwMode="auto">
            <a:xfrm>
              <a:off x="6095564" y="2749365"/>
              <a:ext cx="2089449" cy="1093313"/>
            </a:xfrm>
            <a:prstGeom prst="rect">
              <a:avLst/>
            </a:prstGeom>
            <a:noFill/>
            <a:ln w="12700">
              <a:noFill/>
              <a:miter lim="800000"/>
              <a:headEnd type="none" w="sm" len="sm"/>
              <a:tailEnd type="none" w="sm" len="sm"/>
            </a:ln>
          </p:spPr>
          <p:txBody>
            <a:bodyPr>
              <a:spAutoFit/>
            </a:bodyPr>
            <a:lstStyle/>
            <a:p>
              <a:pPr algn="ctr" fontAlgn="base">
                <a:lnSpc>
                  <a:spcPct val="90000"/>
                </a:lnSpc>
                <a:spcBef>
                  <a:spcPct val="0"/>
                </a:spcBef>
                <a:spcAft>
                  <a:spcPct val="0"/>
                </a:spcAft>
                <a:defRPr/>
              </a:pPr>
              <a:r>
                <a:rPr lang="en-US" sz="1100" i="1" dirty="0">
                  <a:solidFill>
                    <a:srgbClr val="003366"/>
                  </a:solidFill>
                  <a:latin typeface="Arial" charset="0"/>
                </a:rPr>
                <a:t>Design of</a:t>
              </a:r>
              <a:endParaRPr lang="en-US" sz="1600" b="1" dirty="0">
                <a:solidFill>
                  <a:srgbClr val="003366"/>
                </a:solidFill>
                <a:latin typeface="Arial" charset="0"/>
              </a:endParaRPr>
            </a:p>
            <a:p>
              <a:pPr algn="ctr" fontAlgn="base">
                <a:lnSpc>
                  <a:spcPct val="90000"/>
                </a:lnSpc>
                <a:spcBef>
                  <a:spcPct val="0"/>
                </a:spcBef>
                <a:spcAft>
                  <a:spcPct val="0"/>
                </a:spcAft>
                <a:defRPr/>
              </a:pPr>
              <a:r>
                <a:rPr lang="en-US" sz="1600" b="1" dirty="0">
                  <a:solidFill>
                    <a:srgbClr val="003366"/>
                  </a:solidFill>
                  <a:latin typeface="Arial" charset="0"/>
                </a:rPr>
                <a:t>Technology &amp; Environment</a:t>
              </a:r>
            </a:p>
            <a:p>
              <a:pPr algn="ctr" fontAlgn="base">
                <a:lnSpc>
                  <a:spcPct val="90000"/>
                </a:lnSpc>
                <a:spcBef>
                  <a:spcPct val="0"/>
                </a:spcBef>
                <a:spcAft>
                  <a:spcPct val="0"/>
                </a:spcAft>
                <a:defRPr/>
              </a:pPr>
              <a:r>
                <a:rPr lang="en-US" sz="1050" dirty="0">
                  <a:solidFill>
                    <a:srgbClr val="003366"/>
                  </a:solidFill>
                  <a:latin typeface="Berlin Sans FB" pitchFamily="34" charset="0"/>
                </a:rPr>
                <a:t>Electronic medical record,</a:t>
              </a:r>
            </a:p>
            <a:p>
              <a:pPr algn="ctr" fontAlgn="base">
                <a:lnSpc>
                  <a:spcPct val="90000"/>
                </a:lnSpc>
                <a:spcBef>
                  <a:spcPct val="0"/>
                </a:spcBef>
                <a:spcAft>
                  <a:spcPct val="0"/>
                </a:spcAft>
                <a:defRPr/>
              </a:pPr>
              <a:r>
                <a:rPr lang="en-US" sz="1050" dirty="0">
                  <a:solidFill>
                    <a:srgbClr val="003366"/>
                  </a:solidFill>
                  <a:latin typeface="Berlin Sans FB" pitchFamily="34" charset="0"/>
                </a:rPr>
                <a:t>barcode technology,</a:t>
              </a:r>
            </a:p>
            <a:p>
              <a:pPr algn="ctr" fontAlgn="base">
                <a:lnSpc>
                  <a:spcPct val="90000"/>
                </a:lnSpc>
                <a:spcBef>
                  <a:spcPct val="0"/>
                </a:spcBef>
                <a:spcAft>
                  <a:spcPct val="0"/>
                </a:spcAft>
                <a:defRPr/>
              </a:pPr>
              <a:r>
                <a:rPr lang="en-US" sz="1050" dirty="0">
                  <a:solidFill>
                    <a:srgbClr val="003366"/>
                  </a:solidFill>
                  <a:latin typeface="Berlin Sans FB" pitchFamily="34" charset="0"/>
                </a:rPr>
                <a:t>smart pumps</a:t>
              </a:r>
            </a:p>
          </p:txBody>
        </p:sp>
        <p:sp>
          <p:nvSpPr>
            <p:cNvPr id="34835" name="AutoShape 1039"/>
            <p:cNvSpPr>
              <a:spLocks noChangeAspect="1" noChangeArrowheads="1"/>
            </p:cNvSpPr>
            <p:nvPr/>
          </p:nvSpPr>
          <p:spPr bwMode="auto">
            <a:xfrm rot="1145343">
              <a:off x="5288796" y="3280673"/>
              <a:ext cx="302815" cy="444197"/>
            </a:xfrm>
            <a:prstGeom prst="downArrow">
              <a:avLst>
                <a:gd name="adj1" fmla="val 48491"/>
                <a:gd name="adj2" fmla="val 55871"/>
              </a:avLst>
            </a:prstGeom>
            <a:noFill/>
            <a:ln w="25400">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sp>
          <p:nvSpPr>
            <p:cNvPr id="11285" name="Text Box 1041"/>
            <p:cNvSpPr txBox="1">
              <a:spLocks noChangeArrowheads="1"/>
            </p:cNvSpPr>
            <p:nvPr/>
          </p:nvSpPr>
          <p:spPr bwMode="auto">
            <a:xfrm>
              <a:off x="5204849" y="2393919"/>
              <a:ext cx="1155865" cy="820382"/>
            </a:xfrm>
            <a:prstGeom prst="rect">
              <a:avLst/>
            </a:prstGeom>
            <a:noFill/>
            <a:ln w="12700">
              <a:noFill/>
              <a:miter lim="800000"/>
              <a:headEnd type="none" w="sm" len="sm"/>
              <a:tailEnd type="none" w="sm" len="sm"/>
            </a:ln>
          </p:spPr>
          <p:txBody>
            <a:bodyPr wrap="none">
              <a:spAutoFit/>
            </a:bodyPr>
            <a:lstStyle/>
            <a:p>
              <a:pPr algn="ctr" fontAlgn="base">
                <a:lnSpc>
                  <a:spcPct val="90000"/>
                </a:lnSpc>
                <a:spcBef>
                  <a:spcPct val="0"/>
                </a:spcBef>
                <a:spcAft>
                  <a:spcPct val="0"/>
                </a:spcAft>
                <a:defRPr/>
              </a:pPr>
              <a:r>
                <a:rPr lang="en-US" sz="1100" i="1" dirty="0">
                  <a:solidFill>
                    <a:srgbClr val="003366"/>
                  </a:solidFill>
                  <a:latin typeface="Arial" charset="0"/>
                </a:rPr>
                <a:t>Design of</a:t>
              </a:r>
              <a:endParaRPr lang="en-US" sz="1600" b="1" dirty="0">
                <a:solidFill>
                  <a:srgbClr val="003366"/>
                </a:solidFill>
                <a:latin typeface="Arial" charset="0"/>
              </a:endParaRPr>
            </a:p>
            <a:p>
              <a:pPr algn="ctr" fontAlgn="base">
                <a:lnSpc>
                  <a:spcPct val="90000"/>
                </a:lnSpc>
                <a:spcBef>
                  <a:spcPct val="0"/>
                </a:spcBef>
                <a:spcAft>
                  <a:spcPct val="0"/>
                </a:spcAft>
                <a:defRPr/>
              </a:pPr>
              <a:r>
                <a:rPr lang="en-US" sz="1600" b="1" dirty="0">
                  <a:solidFill>
                    <a:srgbClr val="003366"/>
                  </a:solidFill>
                  <a:latin typeface="Arial" charset="0"/>
                </a:rPr>
                <a:t>Policies &amp;</a:t>
              </a:r>
            </a:p>
            <a:p>
              <a:pPr algn="ctr" fontAlgn="base">
                <a:lnSpc>
                  <a:spcPct val="90000"/>
                </a:lnSpc>
                <a:spcBef>
                  <a:spcPct val="0"/>
                </a:spcBef>
                <a:spcAft>
                  <a:spcPct val="0"/>
                </a:spcAft>
                <a:defRPr/>
              </a:pPr>
              <a:r>
                <a:rPr lang="en-US" sz="1600" b="1" dirty="0">
                  <a:solidFill>
                    <a:srgbClr val="003366"/>
                  </a:solidFill>
                  <a:latin typeface="Arial" charset="0"/>
                </a:rPr>
                <a:t>Protocols</a:t>
              </a:r>
            </a:p>
            <a:p>
              <a:pPr algn="ctr" fontAlgn="base">
                <a:lnSpc>
                  <a:spcPct val="90000"/>
                </a:lnSpc>
                <a:spcBef>
                  <a:spcPct val="0"/>
                </a:spcBef>
                <a:spcAft>
                  <a:spcPct val="0"/>
                </a:spcAft>
                <a:defRPr/>
              </a:pPr>
              <a:r>
                <a:rPr lang="en-US" sz="1050" dirty="0">
                  <a:solidFill>
                    <a:srgbClr val="003366"/>
                  </a:solidFill>
                  <a:latin typeface="Berlin Sans FB" pitchFamily="34" charset="0"/>
                </a:rPr>
                <a:t>Focus &amp; Simplify</a:t>
              </a:r>
            </a:p>
          </p:txBody>
        </p:sp>
        <p:sp>
          <p:nvSpPr>
            <p:cNvPr id="34837" name="AutoShape 1042"/>
            <p:cNvSpPr>
              <a:spLocks noChangeAspect="1" noChangeArrowheads="1"/>
            </p:cNvSpPr>
            <p:nvPr/>
          </p:nvSpPr>
          <p:spPr bwMode="auto">
            <a:xfrm rot="-19925">
              <a:off x="4462209" y="3209825"/>
              <a:ext cx="302815" cy="444197"/>
            </a:xfrm>
            <a:prstGeom prst="downArrow">
              <a:avLst>
                <a:gd name="adj1" fmla="val 48491"/>
                <a:gd name="adj2" fmla="val 55871"/>
              </a:avLst>
            </a:prstGeom>
            <a:noFill/>
            <a:ln w="25400">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sp>
          <p:nvSpPr>
            <p:cNvPr id="34838" name="Text Box 1043"/>
            <p:cNvSpPr txBox="1">
              <a:spLocks noChangeArrowheads="1"/>
            </p:cNvSpPr>
            <p:nvPr/>
          </p:nvSpPr>
          <p:spPr bwMode="auto">
            <a:xfrm>
              <a:off x="2524766" y="2390746"/>
              <a:ext cx="1790956" cy="834662"/>
            </a:xfrm>
            <a:prstGeom prst="rect">
              <a:avLst/>
            </a:prstGeom>
            <a:noFill/>
            <a:ln w="12700">
              <a:noFill/>
              <a:miter lim="800000"/>
              <a:headEnd type="none" w="sm" len="sm"/>
              <a:tailEnd type="none" w="sm" len="sm"/>
            </a:ln>
          </p:spPr>
          <p:txBody>
            <a:bodyPr>
              <a:spAutoFit/>
            </a:bodyPr>
            <a:lstStyle/>
            <a:p>
              <a:pPr algn="ctr" fontAlgn="base">
                <a:lnSpc>
                  <a:spcPct val="90000"/>
                </a:lnSpc>
                <a:spcBef>
                  <a:spcPct val="0"/>
                </a:spcBef>
                <a:spcAft>
                  <a:spcPct val="0"/>
                </a:spcAft>
              </a:pPr>
              <a:r>
                <a:rPr lang="en-US" altLang="en-US" sz="1100" i="1">
                  <a:solidFill>
                    <a:srgbClr val="003366"/>
                  </a:solidFill>
                  <a:latin typeface="Arial" pitchFamily="34" charset="0"/>
                </a:rPr>
                <a:t>Design of</a:t>
              </a:r>
              <a:endParaRPr lang="en-US" altLang="en-US" sz="1600" b="1">
                <a:solidFill>
                  <a:srgbClr val="003366"/>
                </a:solidFill>
                <a:latin typeface="Arial" pitchFamily="34" charset="0"/>
              </a:endParaRPr>
            </a:p>
            <a:p>
              <a:pPr algn="ctr" fontAlgn="base">
                <a:lnSpc>
                  <a:spcPct val="90000"/>
                </a:lnSpc>
                <a:spcBef>
                  <a:spcPct val="0"/>
                </a:spcBef>
                <a:spcAft>
                  <a:spcPct val="0"/>
                </a:spcAft>
              </a:pPr>
              <a:r>
                <a:rPr lang="en-US" altLang="en-US" sz="1600" b="1">
                  <a:solidFill>
                    <a:srgbClr val="003366"/>
                  </a:solidFill>
                  <a:latin typeface="Arial" pitchFamily="34" charset="0"/>
                </a:rPr>
                <a:t>Work</a:t>
              </a:r>
            </a:p>
            <a:p>
              <a:pPr algn="ctr" fontAlgn="base">
                <a:lnSpc>
                  <a:spcPct val="90000"/>
                </a:lnSpc>
                <a:spcBef>
                  <a:spcPct val="0"/>
                </a:spcBef>
                <a:spcAft>
                  <a:spcPct val="0"/>
                </a:spcAft>
              </a:pPr>
              <a:r>
                <a:rPr lang="en-US" altLang="en-US" sz="1600" b="1">
                  <a:solidFill>
                    <a:srgbClr val="003366"/>
                  </a:solidFill>
                  <a:latin typeface="Arial" pitchFamily="34" charset="0"/>
                </a:rPr>
                <a:t>Processes</a:t>
              </a:r>
            </a:p>
            <a:p>
              <a:pPr algn="ctr" fontAlgn="base">
                <a:lnSpc>
                  <a:spcPct val="90000"/>
                </a:lnSpc>
                <a:spcBef>
                  <a:spcPct val="0"/>
                </a:spcBef>
                <a:spcAft>
                  <a:spcPct val="0"/>
                </a:spcAft>
              </a:pPr>
              <a:r>
                <a:rPr lang="en-US" altLang="en-US" sz="1100">
                  <a:solidFill>
                    <a:srgbClr val="003366"/>
                  </a:solidFill>
                  <a:latin typeface="Berlin Sans FB" pitchFamily="34" charset="0"/>
                </a:rPr>
                <a:t>Lean, Six Sigma</a:t>
              </a:r>
            </a:p>
          </p:txBody>
        </p:sp>
        <p:sp>
          <p:nvSpPr>
            <p:cNvPr id="34839" name="TextBox 27"/>
            <p:cNvSpPr txBox="1">
              <a:spLocks noChangeArrowheads="1"/>
            </p:cNvSpPr>
            <p:nvPr/>
          </p:nvSpPr>
          <p:spPr bwMode="auto">
            <a:xfrm>
              <a:off x="8158022" y="2408201"/>
              <a:ext cx="833556" cy="396703"/>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en-US" sz="2000" b="1" i="1">
                  <a:solidFill>
                    <a:srgbClr val="C00000"/>
                  </a:solidFill>
                  <a:latin typeface="Arial" pitchFamily="34" charset="0"/>
                </a:rPr>
                <a:t>Ideas</a:t>
              </a:r>
            </a:p>
          </p:txBody>
        </p:sp>
        <p:sp>
          <p:nvSpPr>
            <p:cNvPr id="34840" name="AutoShape 1031"/>
            <p:cNvSpPr>
              <a:spLocks noChangeAspect="1" noChangeArrowheads="1"/>
            </p:cNvSpPr>
            <p:nvPr/>
          </p:nvSpPr>
          <p:spPr bwMode="auto">
            <a:xfrm rot="19150329" flipH="1">
              <a:off x="2866085" y="3580963"/>
              <a:ext cx="294057" cy="444198"/>
            </a:xfrm>
            <a:prstGeom prst="downArrow">
              <a:avLst>
                <a:gd name="adj1" fmla="val 48491"/>
                <a:gd name="adj2" fmla="val 57507"/>
              </a:avLst>
            </a:prstGeom>
            <a:noFill/>
            <a:ln w="25400">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sp>
          <p:nvSpPr>
            <p:cNvPr id="34841" name="AutoShape 1039"/>
            <p:cNvSpPr>
              <a:spLocks noChangeAspect="1" noChangeArrowheads="1"/>
            </p:cNvSpPr>
            <p:nvPr/>
          </p:nvSpPr>
          <p:spPr bwMode="auto">
            <a:xfrm rot="20454657" flipH="1">
              <a:off x="3614158" y="3281443"/>
              <a:ext cx="302815" cy="444197"/>
            </a:xfrm>
            <a:prstGeom prst="downArrow">
              <a:avLst>
                <a:gd name="adj1" fmla="val 48491"/>
                <a:gd name="adj2" fmla="val 55871"/>
              </a:avLst>
            </a:prstGeom>
            <a:noFill/>
            <a:ln w="25400">
              <a:solidFill>
                <a:srgbClr val="003366"/>
              </a:solidFill>
              <a:miter lim="800000"/>
              <a:headEnd type="none" w="sm" len="sm"/>
              <a:tailEnd type="none" w="sm" len="sm"/>
            </a:ln>
          </p:spPr>
          <p:txBody>
            <a:bodyPr wrap="none" anchor="ctr"/>
            <a:lstStyle/>
            <a:p>
              <a:pPr fontAlgn="base">
                <a:lnSpc>
                  <a:spcPct val="90000"/>
                </a:lnSpc>
                <a:spcBef>
                  <a:spcPct val="0"/>
                </a:spcBef>
                <a:spcAft>
                  <a:spcPct val="30000"/>
                </a:spcAft>
                <a:buClr>
                  <a:srgbClr val="FFFF00"/>
                </a:buClr>
                <a:buFontTx/>
                <a:buChar char="•"/>
              </a:pPr>
              <a:endParaRPr kumimoji="1" lang="en-US" altLang="en-US" sz="2400" b="1">
                <a:solidFill>
                  <a:srgbClr val="000000"/>
                </a:solidFill>
                <a:latin typeface="Arial" pitchFamily="34" charset="0"/>
              </a:endParaRPr>
            </a:p>
          </p:txBody>
        </p:sp>
      </p:grpSp>
      <p:grpSp>
        <p:nvGrpSpPr>
          <p:cNvPr id="6" name="Group 44"/>
          <p:cNvGrpSpPr>
            <a:grpSpLocks/>
          </p:cNvGrpSpPr>
          <p:nvPr/>
        </p:nvGrpSpPr>
        <p:grpSpPr bwMode="auto">
          <a:xfrm>
            <a:off x="3262313" y="3608388"/>
            <a:ext cx="5775325" cy="914400"/>
            <a:chOff x="3260725" y="3608696"/>
            <a:chExt cx="5776913" cy="913056"/>
          </a:xfrm>
        </p:grpSpPr>
        <p:sp>
          <p:nvSpPr>
            <p:cNvPr id="12298" name="TextBox 28"/>
            <p:cNvSpPr txBox="1">
              <a:spLocks noChangeArrowheads="1"/>
            </p:cNvSpPr>
            <p:nvPr/>
          </p:nvSpPr>
          <p:spPr bwMode="auto">
            <a:xfrm>
              <a:off x="7638665" y="4098512"/>
              <a:ext cx="1398973" cy="396292"/>
            </a:xfrm>
            <a:prstGeom prst="rect">
              <a:avLst/>
            </a:prstGeom>
            <a:noFill/>
            <a:ln w="9525">
              <a:noFill/>
              <a:miter lim="800000"/>
              <a:headEnd/>
              <a:tailEnd/>
            </a:ln>
          </p:spPr>
          <p:txBody>
            <a:bodyPr wrap="none">
              <a:spAutoFit/>
            </a:bodyPr>
            <a:lstStyle/>
            <a:p>
              <a:pPr algn="r" fontAlgn="base">
                <a:spcBef>
                  <a:spcPct val="0"/>
                </a:spcBef>
                <a:spcAft>
                  <a:spcPct val="0"/>
                </a:spcAft>
                <a:defRPr/>
              </a:pPr>
              <a:r>
                <a:rPr lang="en-US" sz="2000" b="1" i="1" dirty="0">
                  <a:solidFill>
                    <a:srgbClr val="C00000"/>
                  </a:solidFill>
                </a:rPr>
                <a:t>Execution</a:t>
              </a:r>
            </a:p>
          </p:txBody>
        </p:sp>
        <p:sp>
          <p:nvSpPr>
            <p:cNvPr id="34830" name="TextBox 33"/>
            <p:cNvSpPr txBox="1">
              <a:spLocks noChangeArrowheads="1"/>
            </p:cNvSpPr>
            <p:nvPr/>
          </p:nvSpPr>
          <p:spPr bwMode="auto">
            <a:xfrm>
              <a:off x="3260725" y="3608696"/>
              <a:ext cx="2667733" cy="913056"/>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2400" b="1">
                  <a:solidFill>
                    <a:srgbClr val="FFFF00"/>
                  </a:solidFill>
                  <a:latin typeface="Berlin Sans FB Demi" pitchFamily="34" charset="0"/>
                </a:rPr>
                <a:t>Leadership</a:t>
              </a:r>
            </a:p>
            <a:p>
              <a:pPr algn="ctr" fontAlgn="base">
                <a:spcBef>
                  <a:spcPct val="0"/>
                </a:spcBef>
                <a:spcAft>
                  <a:spcPct val="0"/>
                </a:spcAft>
              </a:pPr>
              <a:r>
                <a:rPr lang="en-US" altLang="en-US" sz="1200">
                  <a:solidFill>
                    <a:srgbClr val="FFFF00"/>
                  </a:solidFill>
                  <a:latin typeface="Berlin Sans FB" pitchFamily="34" charset="0"/>
                </a:rPr>
                <a:t>Reinforce &amp; Build Accountability</a:t>
              </a:r>
            </a:p>
            <a:p>
              <a:pPr algn="ctr" fontAlgn="base">
                <a:spcBef>
                  <a:spcPct val="0"/>
                </a:spcBef>
                <a:spcAft>
                  <a:spcPct val="0"/>
                </a:spcAft>
              </a:pPr>
              <a:r>
                <a:rPr lang="en-US" altLang="en-US" sz="1200">
                  <a:solidFill>
                    <a:srgbClr val="FFFF99"/>
                  </a:solidFill>
                  <a:latin typeface="Berlin Sans FB" pitchFamily="34" charset="0"/>
                </a:rPr>
                <a:t>for performance expectations and</a:t>
              </a:r>
            </a:p>
            <a:p>
              <a:pPr algn="ctr" fontAlgn="base">
                <a:spcBef>
                  <a:spcPct val="0"/>
                </a:spcBef>
                <a:spcAft>
                  <a:spcPct val="0"/>
                </a:spcAft>
              </a:pPr>
              <a:r>
                <a:rPr lang="en-US" altLang="en-US" sz="1200">
                  <a:solidFill>
                    <a:srgbClr val="FFFF00"/>
                  </a:solidFill>
                  <a:latin typeface="Berlin Sans FB" pitchFamily="34" charset="0"/>
                </a:rPr>
                <a:t>Find &amp; Fix </a:t>
              </a:r>
              <a:r>
                <a:rPr lang="en-US" altLang="en-US" sz="1200">
                  <a:solidFill>
                    <a:srgbClr val="FFFF99"/>
                  </a:solidFill>
                  <a:latin typeface="Berlin Sans FB" pitchFamily="34" charset="0"/>
                </a:rPr>
                <a:t>system problems</a:t>
              </a:r>
              <a:endParaRPr lang="en-US" altLang="en-US" sz="1400">
                <a:solidFill>
                  <a:srgbClr val="FFFF99"/>
                </a:solidFill>
                <a:latin typeface="Berlin Sans FB" pitchFamily="34" charset="0"/>
              </a:endParaRPr>
            </a:p>
          </p:txBody>
        </p:sp>
      </p:grpSp>
      <p:sp>
        <p:nvSpPr>
          <p:cNvPr id="7" name="Slide Number Placeholder 6"/>
          <p:cNvSpPr>
            <a:spLocks noGrp="1"/>
          </p:cNvSpPr>
          <p:nvPr>
            <p:ph type="sldNum" sz="quarter" idx="10"/>
          </p:nvPr>
        </p:nvSpPr>
        <p:spPr/>
        <p:txBody>
          <a:bodyPr/>
          <a:lstStyle/>
          <a:p>
            <a:pPr>
              <a:defRPr/>
            </a:pPr>
            <a:fld id="{98FCAFDE-D75F-4E10-8201-4CCEAD76C6A9}" type="slidenum">
              <a:rPr lang="en-US" smtClean="0"/>
              <a:pPr>
                <a:defRPr/>
              </a:pPr>
              <a:t>10</a:t>
            </a:fld>
            <a:endParaRPr lang="en-US"/>
          </a:p>
        </p:txBody>
      </p:sp>
    </p:spTree>
    <p:extLst>
      <p:ext uri="{BB962C8B-B14F-4D97-AF65-F5344CB8AC3E}">
        <p14:creationId xmlns:p14="http://schemas.microsoft.com/office/powerpoint/2010/main" val="58603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23528" y="0"/>
            <a:ext cx="8820472" cy="914400"/>
          </a:xfrm>
        </p:spPr>
        <p:txBody>
          <a:bodyPr/>
          <a:lstStyle/>
          <a:p>
            <a:r>
              <a:rPr lang="en-US" altLang="en-US" sz="3200" b="1" dirty="0" smtClean="0">
                <a:latin typeface="Gill Sans MT" panose="020B0502020104020203" pitchFamily="34" charset="0"/>
              </a:rPr>
              <a:t>Lessons Learned - Transparency is Powerful</a:t>
            </a:r>
          </a:p>
        </p:txBody>
      </p:sp>
      <p:sp>
        <p:nvSpPr>
          <p:cNvPr id="35844" name="Content Placeholder 1"/>
          <p:cNvSpPr>
            <a:spLocks noGrp="1"/>
          </p:cNvSpPr>
          <p:nvPr>
            <p:ph idx="1"/>
          </p:nvPr>
        </p:nvSpPr>
        <p:spPr/>
        <p:txBody>
          <a:bodyPr/>
          <a:lstStyle/>
          <a:p>
            <a:pPr marL="0" indent="0">
              <a:buFontTx/>
              <a:buNone/>
            </a:pPr>
            <a:endParaRPr lang="en-US" altLang="en-US" smtClean="0"/>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11</a:t>
            </a:fld>
            <a:endParaRPr lang="en-US"/>
          </a:p>
        </p:txBody>
      </p:sp>
      <p:pic>
        <p:nvPicPr>
          <p:cNvPr id="35845" name="Picture 5"/>
          <p:cNvPicPr>
            <a:picLocks noChangeAspect="1" noChangeArrowheads="1"/>
          </p:cNvPicPr>
          <p:nvPr/>
        </p:nvPicPr>
        <p:blipFill>
          <a:blip r:embed="rId3" cstate="print"/>
          <a:srcRect/>
          <a:stretch>
            <a:fillRect/>
          </a:stretch>
        </p:blipFill>
        <p:spPr bwMode="auto">
          <a:xfrm>
            <a:off x="0" y="1125538"/>
            <a:ext cx="9144000" cy="5759450"/>
          </a:xfrm>
          <a:prstGeom prst="rect">
            <a:avLst/>
          </a:prstGeom>
          <a:solidFill>
            <a:schemeClr val="accent2"/>
          </a:solidFill>
          <a:ln w="9525">
            <a:noFill/>
            <a:miter lim="800000"/>
            <a:headEnd/>
            <a:tailEnd/>
          </a:ln>
          <a:effectLst/>
        </p:spPr>
      </p:pic>
    </p:spTree>
    <p:extLst>
      <p:ext uri="{BB962C8B-B14F-4D97-AF65-F5344CB8AC3E}">
        <p14:creationId xmlns:p14="http://schemas.microsoft.com/office/powerpoint/2010/main" val="265190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idx="4294967295"/>
          </p:nvPr>
        </p:nvSpPr>
        <p:spPr>
          <a:xfrm>
            <a:off x="179512" y="116632"/>
            <a:ext cx="8705726" cy="756320"/>
          </a:xfrm>
        </p:spPr>
        <p:txBody>
          <a:bodyPr/>
          <a:lstStyle/>
          <a:p>
            <a:r>
              <a:rPr lang="en-US" altLang="en-US" sz="4400" b="1" dirty="0" smtClean="0">
                <a:latin typeface="Gill Sans MT" panose="020B0502020104020203" pitchFamily="34" charset="0"/>
              </a:rPr>
              <a:t>Lessons Learned: It Takes Time</a:t>
            </a:r>
          </a:p>
        </p:txBody>
      </p:sp>
      <p:sp>
        <p:nvSpPr>
          <p:cNvPr id="36867" name="Text Box 7"/>
          <p:cNvSpPr txBox="1">
            <a:spLocks noChangeArrowheads="1"/>
          </p:cNvSpPr>
          <p:nvPr/>
        </p:nvSpPr>
        <p:spPr bwMode="auto">
          <a:xfrm>
            <a:off x="41275" y="2457450"/>
            <a:ext cx="1214438" cy="655638"/>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Institute of PFCC CEO site visit</a:t>
            </a:r>
          </a:p>
        </p:txBody>
      </p:sp>
      <p:sp>
        <p:nvSpPr>
          <p:cNvPr id="36868" name="Text Box 30"/>
          <p:cNvSpPr txBox="1">
            <a:spLocks noChangeArrowheads="1"/>
          </p:cNvSpPr>
          <p:nvPr/>
        </p:nvSpPr>
        <p:spPr bwMode="auto">
          <a:xfrm flipH="1">
            <a:off x="41275" y="4313238"/>
            <a:ext cx="1355725" cy="84137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AMC developed Advisor Roles in Children’s and Rehab</a:t>
            </a:r>
          </a:p>
        </p:txBody>
      </p:sp>
      <p:sp>
        <p:nvSpPr>
          <p:cNvPr id="36869" name="AutoShape 20"/>
          <p:cNvSpPr>
            <a:spLocks noChangeArrowheads="1"/>
          </p:cNvSpPr>
          <p:nvPr/>
        </p:nvSpPr>
        <p:spPr bwMode="auto">
          <a:xfrm>
            <a:off x="0" y="3621088"/>
            <a:ext cx="9144000" cy="719137"/>
          </a:xfrm>
          <a:prstGeom prst="rightArrow">
            <a:avLst>
              <a:gd name="adj1" fmla="val 50000"/>
              <a:gd name="adj2" fmla="val 59514"/>
            </a:avLst>
          </a:prstGeom>
          <a:solidFill>
            <a:srgbClr val="C4C743"/>
          </a:solidFill>
          <a:ln w="9525">
            <a:solidFill>
              <a:schemeClr val="tx1"/>
            </a:solidFill>
            <a:miter lim="800000"/>
            <a:headEnd/>
            <a:tailEnd/>
          </a:ln>
          <a:effectLst>
            <a:outerShdw dist="56796" dir="3806097" algn="ctr" rotWithShape="0">
              <a:schemeClr val="bg2"/>
            </a:outerShdw>
          </a:effectLst>
        </p:spPr>
        <p:txBody>
          <a:bodyPr wrap="none" lIns="91336" tIns="45670" rIns="91336" bIns="45670" anchor="ctr"/>
          <a:lstStyle/>
          <a:p>
            <a:pPr eaLnBrk="0" fontAlgn="base" hangingPunct="0">
              <a:spcBef>
                <a:spcPct val="0"/>
              </a:spcBef>
              <a:spcAft>
                <a:spcPct val="0"/>
              </a:spcAft>
            </a:pPr>
            <a:endParaRPr lang="en-US" altLang="en-US" sz="2400">
              <a:solidFill>
                <a:srgbClr val="000000"/>
              </a:solidFill>
              <a:latin typeface="Arial" pitchFamily="34" charset="0"/>
            </a:endParaRPr>
          </a:p>
        </p:txBody>
      </p:sp>
      <p:sp>
        <p:nvSpPr>
          <p:cNvPr id="36870" name="Text Box 21"/>
          <p:cNvSpPr txBox="1">
            <a:spLocks noChangeArrowheads="1"/>
          </p:cNvSpPr>
          <p:nvPr/>
        </p:nvSpPr>
        <p:spPr bwMode="auto">
          <a:xfrm>
            <a:off x="53975" y="3733800"/>
            <a:ext cx="1563688" cy="319088"/>
          </a:xfrm>
          <a:prstGeom prst="rect">
            <a:avLst/>
          </a:prstGeom>
          <a:noFill/>
          <a:ln w="9525">
            <a:noFill/>
            <a:miter lim="800000"/>
            <a:headEnd/>
            <a:tailEnd/>
          </a:ln>
        </p:spPr>
        <p:txBody>
          <a:bodyPr lIns="101763" tIns="50881" rIns="101763" bIns="50881">
            <a:spAutoFit/>
          </a:bodyPr>
          <a:lstStyle/>
          <a:p>
            <a:pPr defTabSz="1019175" eaLnBrk="0" fontAlgn="base" hangingPunct="0">
              <a:spcBef>
                <a:spcPct val="50000"/>
              </a:spcBef>
              <a:spcAft>
                <a:spcPct val="0"/>
              </a:spcAft>
            </a:pPr>
            <a:r>
              <a:rPr lang="en-US" altLang="en-US" sz="1400" b="1">
                <a:solidFill>
                  <a:srgbClr val="000000"/>
                </a:solidFill>
                <a:latin typeface="Arial" pitchFamily="34" charset="0"/>
              </a:rPr>
              <a:t>2000-2006</a:t>
            </a:r>
          </a:p>
        </p:txBody>
      </p:sp>
      <p:grpSp>
        <p:nvGrpSpPr>
          <p:cNvPr id="2" name="Group 31"/>
          <p:cNvGrpSpPr>
            <a:grpSpLocks/>
          </p:cNvGrpSpPr>
          <p:nvPr/>
        </p:nvGrpSpPr>
        <p:grpSpPr bwMode="auto">
          <a:xfrm>
            <a:off x="1446213" y="1536700"/>
            <a:ext cx="6026150" cy="4984750"/>
            <a:chOff x="867" y="786"/>
            <a:chExt cx="3768" cy="3138"/>
          </a:xfrm>
        </p:grpSpPr>
        <p:sp>
          <p:nvSpPr>
            <p:cNvPr id="36885" name="Text Box 10"/>
            <p:cNvSpPr txBox="1">
              <a:spLocks noChangeArrowheads="1"/>
            </p:cNvSpPr>
            <p:nvPr/>
          </p:nvSpPr>
          <p:spPr bwMode="auto">
            <a:xfrm>
              <a:off x="867" y="1494"/>
              <a:ext cx="694" cy="646"/>
            </a:xfrm>
            <a:prstGeom prst="rect">
              <a:avLst/>
            </a:prstGeom>
            <a:noFill/>
            <a:ln w="9525">
              <a:solidFill>
                <a:schemeClr val="tx1"/>
              </a:solidFill>
              <a:miter lim="800000"/>
              <a:headEnd/>
              <a:tailEnd/>
            </a:ln>
          </p:spPr>
          <p:txBody>
            <a:bodyPr lIns="101763" tIns="50881" rIns="101763" bIns="50881">
              <a:spAutoFit/>
            </a:bodyPr>
            <a:lstStyle/>
            <a:p>
              <a:pPr defTabSz="1019175" eaLnBrk="0" fontAlgn="base" hangingPunct="0">
                <a:spcBef>
                  <a:spcPct val="0"/>
                </a:spcBef>
                <a:spcAft>
                  <a:spcPct val="0"/>
                </a:spcAft>
              </a:pPr>
              <a:r>
                <a:rPr lang="en-US" altLang="en-US" sz="1200" b="1">
                  <a:solidFill>
                    <a:srgbClr val="46829E"/>
                  </a:solidFill>
                  <a:latin typeface="Arial" pitchFamily="34" charset="0"/>
                </a:rPr>
                <a:t>Executive</a:t>
              </a:r>
            </a:p>
            <a:p>
              <a:pPr defTabSz="1019175" eaLnBrk="0" fontAlgn="base" hangingPunct="0">
                <a:spcBef>
                  <a:spcPct val="0"/>
                </a:spcBef>
                <a:spcAft>
                  <a:spcPct val="0"/>
                </a:spcAft>
              </a:pPr>
              <a:r>
                <a:rPr lang="en-US" altLang="en-US" sz="1200" b="1">
                  <a:solidFill>
                    <a:srgbClr val="46829E"/>
                  </a:solidFill>
                  <a:latin typeface="Arial" pitchFamily="34" charset="0"/>
                </a:rPr>
                <a:t>staff attended IPFCC training </a:t>
              </a:r>
            </a:p>
          </p:txBody>
        </p:sp>
        <p:sp>
          <p:nvSpPr>
            <p:cNvPr id="36886" name="Text Box 11"/>
            <p:cNvSpPr txBox="1">
              <a:spLocks noChangeArrowheads="1"/>
            </p:cNvSpPr>
            <p:nvPr/>
          </p:nvSpPr>
          <p:spPr bwMode="auto">
            <a:xfrm>
              <a:off x="1672" y="2980"/>
              <a:ext cx="881" cy="530"/>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Presidents share patient stories with Board</a:t>
              </a:r>
            </a:p>
          </p:txBody>
        </p:sp>
        <p:sp>
          <p:nvSpPr>
            <p:cNvPr id="36887" name="Text Box 12"/>
            <p:cNvSpPr txBox="1">
              <a:spLocks noChangeArrowheads="1"/>
            </p:cNvSpPr>
            <p:nvPr/>
          </p:nvSpPr>
          <p:spPr bwMode="auto">
            <a:xfrm>
              <a:off x="2619" y="1739"/>
              <a:ext cx="980" cy="414"/>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0"/>
                </a:spcBef>
                <a:spcAft>
                  <a:spcPct val="0"/>
                </a:spcAft>
              </a:pPr>
              <a:r>
                <a:rPr lang="en-US" altLang="en-US" sz="1200" b="1">
                  <a:solidFill>
                    <a:srgbClr val="46829E"/>
                  </a:solidFill>
                  <a:latin typeface="Arial" pitchFamily="34" charset="0"/>
                </a:rPr>
                <a:t>Annual Board Retreat-Jim Conway  </a:t>
              </a:r>
            </a:p>
          </p:txBody>
        </p:sp>
        <p:sp>
          <p:nvSpPr>
            <p:cNvPr id="36888" name="Text Box 22"/>
            <p:cNvSpPr txBox="1">
              <a:spLocks noChangeArrowheads="1"/>
            </p:cNvSpPr>
            <p:nvPr/>
          </p:nvSpPr>
          <p:spPr bwMode="auto">
            <a:xfrm>
              <a:off x="1653" y="1727"/>
              <a:ext cx="910" cy="414"/>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Annual Board Retreat - Dr. Jim Reinertsen</a:t>
              </a:r>
            </a:p>
          </p:txBody>
        </p:sp>
        <p:sp>
          <p:nvSpPr>
            <p:cNvPr id="36889" name="Text Box 25"/>
            <p:cNvSpPr txBox="1">
              <a:spLocks noChangeArrowheads="1"/>
            </p:cNvSpPr>
            <p:nvPr/>
          </p:nvSpPr>
          <p:spPr bwMode="auto">
            <a:xfrm>
              <a:off x="2618" y="906"/>
              <a:ext cx="981" cy="414"/>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Established Corporate office Patient Experience</a:t>
              </a:r>
            </a:p>
          </p:txBody>
        </p:sp>
        <p:sp>
          <p:nvSpPr>
            <p:cNvPr id="36890" name="Text Box 26"/>
            <p:cNvSpPr txBox="1">
              <a:spLocks noChangeArrowheads="1"/>
            </p:cNvSpPr>
            <p:nvPr/>
          </p:nvSpPr>
          <p:spPr bwMode="auto">
            <a:xfrm>
              <a:off x="2686" y="2510"/>
              <a:ext cx="913" cy="530"/>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Patient shares story with Board Quality Committee (QIC)</a:t>
              </a:r>
            </a:p>
          </p:txBody>
        </p:sp>
        <p:sp>
          <p:nvSpPr>
            <p:cNvPr id="36891" name="Text Box 27"/>
            <p:cNvSpPr txBox="1">
              <a:spLocks noChangeArrowheads="1"/>
            </p:cNvSpPr>
            <p:nvPr/>
          </p:nvSpPr>
          <p:spPr bwMode="auto">
            <a:xfrm>
              <a:off x="1662" y="2490"/>
              <a:ext cx="891" cy="414"/>
            </a:xfrm>
            <a:prstGeom prst="rect">
              <a:avLst/>
            </a:prstGeom>
            <a:noFill/>
            <a:ln w="9525">
              <a:solidFill>
                <a:schemeClr val="tx1"/>
              </a:solidFill>
              <a:miter lim="800000"/>
              <a:headEnd/>
              <a:tailEnd/>
            </a:ln>
          </p:spPr>
          <p:txBody>
            <a:bodyPr lIns="101763" tIns="50881" rIns="101763" bIns="50881">
              <a:spAutoFit/>
            </a:bodyPr>
            <a:lstStyle/>
            <a:p>
              <a:pPr defTabSz="1019175" eaLnBrk="0" fontAlgn="base" hangingPunct="0">
                <a:spcBef>
                  <a:spcPct val="0"/>
                </a:spcBef>
                <a:spcAft>
                  <a:spcPct val="0"/>
                </a:spcAft>
              </a:pPr>
              <a:r>
                <a:rPr lang="en-US" altLang="en-US" sz="1200" b="1">
                  <a:solidFill>
                    <a:srgbClr val="46829E"/>
                  </a:solidFill>
                  <a:latin typeface="Arial" pitchFamily="34" charset="0"/>
                </a:rPr>
                <a:t>System 5-year Quality plan includes PFCC</a:t>
              </a:r>
            </a:p>
          </p:txBody>
        </p:sp>
        <p:sp>
          <p:nvSpPr>
            <p:cNvPr id="36892" name="Text Box 31"/>
            <p:cNvSpPr txBox="1">
              <a:spLocks noChangeArrowheads="1"/>
            </p:cNvSpPr>
            <p:nvPr/>
          </p:nvSpPr>
          <p:spPr bwMode="auto">
            <a:xfrm flipH="1">
              <a:off x="1632" y="1042"/>
              <a:ext cx="931" cy="530"/>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dirty="0">
                  <a:solidFill>
                    <a:srgbClr val="46829E"/>
                  </a:solidFill>
                  <a:latin typeface="Arial" pitchFamily="34" charset="0"/>
                </a:rPr>
                <a:t>AMC established  Office of Patient and Family Experience</a:t>
              </a:r>
            </a:p>
          </p:txBody>
        </p:sp>
        <p:sp>
          <p:nvSpPr>
            <p:cNvPr id="36893" name="Text Box 38"/>
            <p:cNvSpPr txBox="1">
              <a:spLocks noChangeArrowheads="1"/>
            </p:cNvSpPr>
            <p:nvPr/>
          </p:nvSpPr>
          <p:spPr bwMode="auto">
            <a:xfrm>
              <a:off x="2674" y="3096"/>
              <a:ext cx="930" cy="181"/>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CFO engagement</a:t>
              </a:r>
            </a:p>
          </p:txBody>
        </p:sp>
        <p:sp>
          <p:nvSpPr>
            <p:cNvPr id="36894" name="Text Box 26"/>
            <p:cNvSpPr txBox="1">
              <a:spLocks noChangeArrowheads="1"/>
            </p:cNvSpPr>
            <p:nvPr/>
          </p:nvSpPr>
          <p:spPr bwMode="auto">
            <a:xfrm>
              <a:off x="3659" y="1225"/>
              <a:ext cx="967" cy="530"/>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Advisor councils at  hospitals; AMC service lines; PCMH clinics</a:t>
              </a:r>
            </a:p>
          </p:txBody>
        </p:sp>
        <p:sp>
          <p:nvSpPr>
            <p:cNvPr id="36895" name="Text Box 13"/>
            <p:cNvSpPr txBox="1">
              <a:spLocks noChangeArrowheads="1"/>
            </p:cNvSpPr>
            <p:nvPr/>
          </p:nvSpPr>
          <p:spPr bwMode="auto">
            <a:xfrm rot="10790217" flipV="1">
              <a:off x="869" y="2599"/>
              <a:ext cx="692" cy="99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Strategic framework and Board scorecard included patient experience focus</a:t>
              </a:r>
            </a:p>
          </p:txBody>
        </p:sp>
        <p:sp>
          <p:nvSpPr>
            <p:cNvPr id="36896" name="Text Box 22"/>
            <p:cNvSpPr txBox="1">
              <a:spLocks noChangeArrowheads="1"/>
            </p:cNvSpPr>
            <p:nvPr/>
          </p:nvSpPr>
          <p:spPr bwMode="auto">
            <a:xfrm>
              <a:off x="922" y="2168"/>
              <a:ext cx="639" cy="200"/>
            </a:xfrm>
            <a:prstGeom prst="rect">
              <a:avLst/>
            </a:prstGeom>
            <a:noFill/>
            <a:ln w="9525">
              <a:noFill/>
              <a:miter lim="800000"/>
              <a:headEnd/>
              <a:tailEnd/>
            </a:ln>
          </p:spPr>
          <p:txBody>
            <a:bodyPr lIns="101763" tIns="50881" rIns="101763" bIns="50881">
              <a:spAutoFit/>
            </a:bodyPr>
            <a:lstStyle/>
            <a:p>
              <a:pPr defTabSz="1019175" eaLnBrk="0" fontAlgn="base" hangingPunct="0">
                <a:spcBef>
                  <a:spcPct val="50000"/>
                </a:spcBef>
                <a:spcAft>
                  <a:spcPct val="0"/>
                </a:spcAft>
              </a:pPr>
              <a:r>
                <a:rPr lang="en-US" altLang="en-US" sz="1400" b="1">
                  <a:solidFill>
                    <a:srgbClr val="000000"/>
                  </a:solidFill>
                  <a:latin typeface="Arial" pitchFamily="34" charset="0"/>
                </a:rPr>
                <a:t>2007</a:t>
              </a:r>
            </a:p>
          </p:txBody>
        </p:sp>
        <p:sp>
          <p:nvSpPr>
            <p:cNvPr id="36897" name="Text Box 23"/>
            <p:cNvSpPr txBox="1">
              <a:spLocks noChangeArrowheads="1"/>
            </p:cNvSpPr>
            <p:nvPr/>
          </p:nvSpPr>
          <p:spPr bwMode="auto">
            <a:xfrm>
              <a:off x="2672" y="2193"/>
              <a:ext cx="920" cy="200"/>
            </a:xfrm>
            <a:prstGeom prst="rect">
              <a:avLst/>
            </a:prstGeom>
            <a:noFill/>
            <a:ln w="9525">
              <a:noFill/>
              <a:miter lim="800000"/>
              <a:headEnd/>
              <a:tailEnd/>
            </a:ln>
          </p:spPr>
          <p:txBody>
            <a:bodyPr lIns="101763" tIns="50881" rIns="101763" bIns="50881">
              <a:spAutoFit/>
            </a:bodyPr>
            <a:lstStyle/>
            <a:p>
              <a:pPr defTabSz="1019175" eaLnBrk="0" fontAlgn="base" hangingPunct="0">
                <a:spcBef>
                  <a:spcPct val="50000"/>
                </a:spcBef>
                <a:spcAft>
                  <a:spcPct val="0"/>
                </a:spcAft>
              </a:pPr>
              <a:r>
                <a:rPr lang="en-US" altLang="en-US" sz="1400" b="1">
                  <a:solidFill>
                    <a:srgbClr val="000000"/>
                  </a:solidFill>
                  <a:latin typeface="Arial" pitchFamily="34" charset="0"/>
                </a:rPr>
                <a:t>2009-2010</a:t>
              </a:r>
            </a:p>
          </p:txBody>
        </p:sp>
        <p:sp>
          <p:nvSpPr>
            <p:cNvPr id="36898" name="Text Box 24"/>
            <p:cNvSpPr txBox="1">
              <a:spLocks noChangeArrowheads="1"/>
            </p:cNvSpPr>
            <p:nvPr/>
          </p:nvSpPr>
          <p:spPr bwMode="auto">
            <a:xfrm>
              <a:off x="3659" y="2168"/>
              <a:ext cx="943" cy="200"/>
            </a:xfrm>
            <a:prstGeom prst="rect">
              <a:avLst/>
            </a:prstGeom>
            <a:noFill/>
            <a:ln w="9525">
              <a:noFill/>
              <a:miter lim="800000"/>
              <a:headEnd/>
              <a:tailEnd/>
            </a:ln>
          </p:spPr>
          <p:txBody>
            <a:bodyPr lIns="101763" tIns="50881" rIns="101763" bIns="50881">
              <a:spAutoFit/>
            </a:bodyPr>
            <a:lstStyle/>
            <a:p>
              <a:pPr algn="ctr" defTabSz="1019175" eaLnBrk="0" fontAlgn="base" hangingPunct="0">
                <a:spcBef>
                  <a:spcPct val="50000"/>
                </a:spcBef>
                <a:spcAft>
                  <a:spcPct val="0"/>
                </a:spcAft>
              </a:pPr>
              <a:r>
                <a:rPr lang="en-US" altLang="en-US" sz="1400" b="1">
                  <a:solidFill>
                    <a:srgbClr val="000000"/>
                  </a:solidFill>
                  <a:latin typeface="Arial" pitchFamily="34" charset="0"/>
                </a:rPr>
                <a:t>2011-2013</a:t>
              </a:r>
            </a:p>
          </p:txBody>
        </p:sp>
        <p:sp>
          <p:nvSpPr>
            <p:cNvPr id="36899" name="Text Box 26"/>
            <p:cNvSpPr txBox="1">
              <a:spLocks noChangeArrowheads="1"/>
            </p:cNvSpPr>
            <p:nvPr/>
          </p:nvSpPr>
          <p:spPr bwMode="auto">
            <a:xfrm>
              <a:off x="3668" y="786"/>
              <a:ext cx="967" cy="414"/>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System policies, structure implemented</a:t>
              </a:r>
            </a:p>
          </p:txBody>
        </p:sp>
        <p:sp>
          <p:nvSpPr>
            <p:cNvPr id="36900" name="Text Box 26"/>
            <p:cNvSpPr txBox="1">
              <a:spLocks noChangeArrowheads="1"/>
            </p:cNvSpPr>
            <p:nvPr/>
          </p:nvSpPr>
          <p:spPr bwMode="auto">
            <a:xfrm>
              <a:off x="1744" y="2175"/>
              <a:ext cx="531" cy="200"/>
            </a:xfrm>
            <a:prstGeom prst="rect">
              <a:avLst/>
            </a:prstGeom>
            <a:noFill/>
            <a:ln w="9525">
              <a:noFill/>
              <a:miter lim="800000"/>
              <a:headEnd/>
              <a:tailEnd/>
            </a:ln>
          </p:spPr>
          <p:txBody>
            <a:bodyPr lIns="101763" tIns="50881" rIns="101763" bIns="50881">
              <a:spAutoFit/>
            </a:bodyPr>
            <a:lstStyle/>
            <a:p>
              <a:pPr defTabSz="1019175" eaLnBrk="0" fontAlgn="base" hangingPunct="0">
                <a:spcBef>
                  <a:spcPct val="50000"/>
                </a:spcBef>
                <a:spcAft>
                  <a:spcPct val="0"/>
                </a:spcAft>
              </a:pPr>
              <a:r>
                <a:rPr lang="en-US" altLang="en-US" sz="1400" b="1">
                  <a:solidFill>
                    <a:srgbClr val="000000"/>
                  </a:solidFill>
                  <a:latin typeface="Arial" pitchFamily="34" charset="0"/>
                </a:rPr>
                <a:t>2008</a:t>
              </a:r>
            </a:p>
          </p:txBody>
        </p:sp>
        <p:sp>
          <p:nvSpPr>
            <p:cNvPr id="36901" name="Text Box 26"/>
            <p:cNvSpPr txBox="1">
              <a:spLocks noChangeArrowheads="1"/>
            </p:cNvSpPr>
            <p:nvPr/>
          </p:nvSpPr>
          <p:spPr bwMode="auto">
            <a:xfrm>
              <a:off x="3685" y="2476"/>
              <a:ext cx="920" cy="530"/>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Board Quality Committee plan includes patient stories</a:t>
              </a:r>
            </a:p>
          </p:txBody>
        </p:sp>
        <p:sp>
          <p:nvSpPr>
            <p:cNvPr id="36902" name="Text Box 26"/>
            <p:cNvSpPr txBox="1">
              <a:spLocks noChangeArrowheads="1"/>
            </p:cNvSpPr>
            <p:nvPr/>
          </p:nvSpPr>
          <p:spPr bwMode="auto">
            <a:xfrm>
              <a:off x="3682" y="3510"/>
              <a:ext cx="920" cy="414"/>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PFCC curriculum developed with advisors</a:t>
              </a:r>
            </a:p>
          </p:txBody>
        </p:sp>
      </p:grpSp>
      <p:sp>
        <p:nvSpPr>
          <p:cNvPr id="36872" name="Text Box 7"/>
          <p:cNvSpPr txBox="1">
            <a:spLocks noChangeArrowheads="1"/>
          </p:cNvSpPr>
          <p:nvPr/>
        </p:nvSpPr>
        <p:spPr bwMode="auto">
          <a:xfrm>
            <a:off x="41275" y="3214688"/>
            <a:ext cx="1203325" cy="47307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UHC 2006 PFCC Project</a:t>
            </a:r>
          </a:p>
        </p:txBody>
      </p:sp>
      <p:sp>
        <p:nvSpPr>
          <p:cNvPr id="36873" name="Text Box 26"/>
          <p:cNvSpPr txBox="1">
            <a:spLocks noChangeArrowheads="1"/>
          </p:cNvSpPr>
          <p:nvPr/>
        </p:nvSpPr>
        <p:spPr bwMode="auto">
          <a:xfrm>
            <a:off x="5954713" y="5116513"/>
            <a:ext cx="1465262" cy="65722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Advisor on Corp. and AMC Board QIC</a:t>
            </a:r>
          </a:p>
        </p:txBody>
      </p:sp>
      <p:sp>
        <p:nvSpPr>
          <p:cNvPr id="36874" name="Text Box 38"/>
          <p:cNvSpPr txBox="1">
            <a:spLocks noChangeArrowheads="1"/>
          </p:cNvSpPr>
          <p:nvPr/>
        </p:nvSpPr>
        <p:spPr bwMode="auto">
          <a:xfrm>
            <a:off x="4333875" y="5540375"/>
            <a:ext cx="1482725" cy="47307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Advisor on Board QIC</a:t>
            </a:r>
          </a:p>
        </p:txBody>
      </p:sp>
      <p:sp>
        <p:nvSpPr>
          <p:cNvPr id="36875" name="Text Box 21"/>
          <p:cNvSpPr txBox="1">
            <a:spLocks noChangeArrowheads="1"/>
          </p:cNvSpPr>
          <p:nvPr/>
        </p:nvSpPr>
        <p:spPr bwMode="auto">
          <a:xfrm>
            <a:off x="4227513" y="2406650"/>
            <a:ext cx="1589087" cy="65722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Completed PFCC hospital self-assessments</a:t>
            </a:r>
          </a:p>
        </p:txBody>
      </p:sp>
      <p:sp>
        <p:nvSpPr>
          <p:cNvPr id="36876" name="Text Box 26"/>
          <p:cNvSpPr txBox="1">
            <a:spLocks noChangeArrowheads="1"/>
          </p:cNvSpPr>
          <p:nvPr/>
        </p:nvSpPr>
        <p:spPr bwMode="auto">
          <a:xfrm>
            <a:off x="7527925" y="1536700"/>
            <a:ext cx="1192213" cy="65722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Integrate Patient Education</a:t>
            </a:r>
          </a:p>
        </p:txBody>
      </p:sp>
      <p:sp>
        <p:nvSpPr>
          <p:cNvPr id="36877" name="Text Box 26"/>
          <p:cNvSpPr txBox="1">
            <a:spLocks noChangeArrowheads="1"/>
          </p:cNvSpPr>
          <p:nvPr/>
        </p:nvSpPr>
        <p:spPr bwMode="auto">
          <a:xfrm>
            <a:off x="7527925" y="2222500"/>
            <a:ext cx="1296988" cy="84137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Patient Engagement in clinical strategy</a:t>
            </a:r>
          </a:p>
        </p:txBody>
      </p:sp>
      <p:sp>
        <p:nvSpPr>
          <p:cNvPr id="36878" name="Text Box 26"/>
          <p:cNvSpPr txBox="1">
            <a:spLocks noChangeArrowheads="1"/>
          </p:cNvSpPr>
          <p:nvPr/>
        </p:nvSpPr>
        <p:spPr bwMode="auto">
          <a:xfrm>
            <a:off x="5911850" y="3063875"/>
            <a:ext cx="1546225" cy="65722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Advisors on existing teams/committees</a:t>
            </a:r>
          </a:p>
        </p:txBody>
      </p:sp>
      <p:sp>
        <p:nvSpPr>
          <p:cNvPr id="36879" name="Text Box 26"/>
          <p:cNvSpPr txBox="1">
            <a:spLocks noChangeArrowheads="1"/>
          </p:cNvSpPr>
          <p:nvPr/>
        </p:nvSpPr>
        <p:spPr bwMode="auto">
          <a:xfrm>
            <a:off x="7458075" y="4787900"/>
            <a:ext cx="1392238" cy="84137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Full integration of advisors on existing teams and committees</a:t>
            </a:r>
          </a:p>
        </p:txBody>
      </p:sp>
      <p:sp>
        <p:nvSpPr>
          <p:cNvPr id="36880" name="Text Box 26"/>
          <p:cNvSpPr txBox="1">
            <a:spLocks noChangeArrowheads="1"/>
          </p:cNvSpPr>
          <p:nvPr/>
        </p:nvSpPr>
        <p:spPr bwMode="auto">
          <a:xfrm>
            <a:off x="7472363" y="4275138"/>
            <a:ext cx="1392237" cy="471487"/>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Advisors on RCA teams</a:t>
            </a:r>
          </a:p>
        </p:txBody>
      </p:sp>
      <p:sp>
        <p:nvSpPr>
          <p:cNvPr id="36881" name="Text Box 26"/>
          <p:cNvSpPr txBox="1">
            <a:spLocks noChangeArrowheads="1"/>
          </p:cNvSpPr>
          <p:nvPr/>
        </p:nvSpPr>
        <p:spPr bwMode="auto">
          <a:xfrm>
            <a:off x="2703513" y="5970588"/>
            <a:ext cx="1439862" cy="471487"/>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Identify PFE staff champions</a:t>
            </a:r>
          </a:p>
        </p:txBody>
      </p:sp>
      <p:sp>
        <p:nvSpPr>
          <p:cNvPr id="36883" name="Text Box 26"/>
          <p:cNvSpPr txBox="1">
            <a:spLocks noChangeArrowheads="1"/>
          </p:cNvSpPr>
          <p:nvPr/>
        </p:nvSpPr>
        <p:spPr bwMode="auto">
          <a:xfrm>
            <a:off x="7527925" y="3086100"/>
            <a:ext cx="1417638" cy="657225"/>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a:solidFill>
                  <a:srgbClr val="46829E"/>
                </a:solidFill>
                <a:latin typeface="Arial" pitchFamily="34" charset="0"/>
              </a:rPr>
              <a:t>Standardize language access services</a:t>
            </a:r>
          </a:p>
        </p:txBody>
      </p:sp>
      <p:sp>
        <p:nvSpPr>
          <p:cNvPr id="36884" name="Text Box 24"/>
          <p:cNvSpPr txBox="1">
            <a:spLocks noChangeArrowheads="1"/>
          </p:cNvSpPr>
          <p:nvPr/>
        </p:nvSpPr>
        <p:spPr bwMode="auto">
          <a:xfrm>
            <a:off x="7305675" y="3759200"/>
            <a:ext cx="1838325" cy="317500"/>
          </a:xfrm>
          <a:prstGeom prst="rect">
            <a:avLst/>
          </a:prstGeom>
          <a:noFill/>
          <a:ln w="9525">
            <a:noFill/>
            <a:miter lim="800000"/>
            <a:headEnd/>
            <a:tailEnd/>
          </a:ln>
        </p:spPr>
        <p:txBody>
          <a:bodyPr lIns="101763" tIns="50881" rIns="101763" bIns="50881">
            <a:spAutoFit/>
          </a:bodyPr>
          <a:lstStyle/>
          <a:p>
            <a:pPr algn="ctr" defTabSz="1019175" eaLnBrk="0" fontAlgn="base" hangingPunct="0">
              <a:spcBef>
                <a:spcPct val="50000"/>
              </a:spcBef>
              <a:spcAft>
                <a:spcPct val="0"/>
              </a:spcAft>
            </a:pPr>
            <a:r>
              <a:rPr lang="en-US" altLang="en-US" sz="1400" b="1">
                <a:solidFill>
                  <a:srgbClr val="000000"/>
                </a:solidFill>
                <a:latin typeface="Arial" pitchFamily="34" charset="0"/>
              </a:rPr>
              <a:t>2014 and beyond</a:t>
            </a:r>
          </a:p>
        </p:txBody>
      </p:sp>
      <p:pic>
        <p:nvPicPr>
          <p:cNvPr id="39"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5462" y="6173296"/>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HAEmblem"/>
          <p:cNvPicPr>
            <a:picLocks noChangeAspect="1" noChangeArrowheads="1"/>
          </p:cNvPicPr>
          <p:nvPr/>
        </p:nvPicPr>
        <p:blipFill>
          <a:blip r:embed="rId4"/>
          <a:srcRect/>
          <a:stretch>
            <a:fillRect/>
          </a:stretch>
        </p:blipFill>
        <p:spPr bwMode="auto">
          <a:xfrm>
            <a:off x="411747" y="6133946"/>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a:xfrm>
            <a:off x="2699792" y="6525344"/>
            <a:ext cx="2133600" cy="476250"/>
          </a:xfrm>
        </p:spPr>
        <p:txBody>
          <a:bodyPr/>
          <a:lstStyle/>
          <a:p>
            <a:pPr>
              <a:defRPr/>
            </a:pPr>
            <a:fld id="{98FCAFDE-D75F-4E10-8201-4CCEAD76C6A9}" type="slidenum">
              <a:rPr lang="en-US" smtClean="0"/>
              <a:pPr>
                <a:defRPr/>
              </a:pPr>
              <a:t>12</a:t>
            </a:fld>
            <a:endParaRPr lang="en-US" dirty="0"/>
          </a:p>
        </p:txBody>
      </p:sp>
      <p:sp>
        <p:nvSpPr>
          <p:cNvPr id="36882" name="Text Box 26"/>
          <p:cNvSpPr txBox="1">
            <a:spLocks noChangeArrowheads="1"/>
          </p:cNvSpPr>
          <p:nvPr/>
        </p:nvSpPr>
        <p:spPr bwMode="auto">
          <a:xfrm>
            <a:off x="4333875" y="6081713"/>
            <a:ext cx="1492250" cy="471487"/>
          </a:xfrm>
          <a:prstGeom prst="rect">
            <a:avLst/>
          </a:prstGeom>
          <a:noFill/>
          <a:ln w="9525">
            <a:solidFill>
              <a:schemeClr val="tx1"/>
            </a:solidFill>
            <a:miter lim="800000"/>
            <a:headEnd/>
            <a:tailEnd/>
          </a:ln>
        </p:spPr>
        <p:txBody>
          <a:bodyPr lIns="101763" tIns="50881" rIns="101763" bIns="50881">
            <a:spAutoFit/>
          </a:bodyPr>
          <a:lstStyle/>
          <a:p>
            <a:pPr defTabSz="1019175" fontAlgn="base">
              <a:spcBef>
                <a:spcPct val="50000"/>
              </a:spcBef>
              <a:spcAft>
                <a:spcPct val="0"/>
              </a:spcAft>
            </a:pPr>
            <a:r>
              <a:rPr lang="en-US" altLang="en-US" sz="1200" b="1" dirty="0">
                <a:solidFill>
                  <a:srgbClr val="46829E"/>
                </a:solidFill>
                <a:latin typeface="Arial" pitchFamily="34" charset="0"/>
              </a:rPr>
              <a:t>Identify entity PFE leaders*</a:t>
            </a:r>
          </a:p>
        </p:txBody>
      </p:sp>
    </p:spTree>
    <p:extLst>
      <p:ext uri="{BB962C8B-B14F-4D97-AF65-F5344CB8AC3E}">
        <p14:creationId xmlns:p14="http://schemas.microsoft.com/office/powerpoint/2010/main" val="340755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13-PEX-000 engagement model_3.jpg"/>
          <p:cNvPicPr>
            <a:picLocks noChangeAspect="1"/>
          </p:cNvPicPr>
          <p:nvPr/>
        </p:nvPicPr>
        <p:blipFill>
          <a:blip r:embed="rId3" cstate="print"/>
          <a:srcRect/>
          <a:stretch>
            <a:fillRect/>
          </a:stretch>
        </p:blipFill>
        <p:spPr bwMode="auto">
          <a:xfrm>
            <a:off x="827584" y="1125538"/>
            <a:ext cx="7848104" cy="5183187"/>
          </a:xfrm>
          <a:prstGeom prst="rect">
            <a:avLst/>
          </a:prstGeom>
          <a:noFill/>
          <a:ln w="9525">
            <a:noFill/>
            <a:miter lim="800000"/>
            <a:headEnd/>
            <a:tailEnd/>
          </a:ln>
        </p:spPr>
      </p:pic>
      <p:sp>
        <p:nvSpPr>
          <p:cNvPr id="2" name="TextBox 1"/>
          <p:cNvSpPr txBox="1"/>
          <p:nvPr/>
        </p:nvSpPr>
        <p:spPr>
          <a:xfrm>
            <a:off x="179512" y="80963"/>
            <a:ext cx="8341258" cy="646331"/>
          </a:xfrm>
          <a:prstGeom prst="rect">
            <a:avLst/>
          </a:prstGeom>
          <a:noFill/>
        </p:spPr>
        <p:txBody>
          <a:bodyPr wrap="none">
            <a:spAutoFit/>
          </a:bodyPr>
          <a:lstStyle/>
          <a:p>
            <a:pPr fontAlgn="base">
              <a:spcBef>
                <a:spcPct val="0"/>
              </a:spcBef>
              <a:spcAft>
                <a:spcPct val="0"/>
              </a:spcAft>
              <a:defRPr/>
            </a:pPr>
            <a:r>
              <a:rPr lang="en-US" sz="3600" b="1" dirty="0">
                <a:solidFill>
                  <a:srgbClr val="FFFFFF"/>
                </a:solidFill>
                <a:latin typeface="Gill Sans MT" panose="020B0502020104020203" pitchFamily="34" charset="0"/>
              </a:rPr>
              <a:t>Lessons Learned:  A System Approach</a:t>
            </a:r>
          </a:p>
        </p:txBody>
      </p:sp>
      <p:pic>
        <p:nvPicPr>
          <p:cNvPr id="4"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98FCAFDE-D75F-4E10-8201-4CCEAD76C6A9}" type="slidenum">
              <a:rPr lang="en-US" smtClean="0"/>
              <a:pPr>
                <a:defRPr/>
              </a:pPr>
              <a:t>13</a:t>
            </a:fld>
            <a:endParaRPr lang="en-US"/>
          </a:p>
        </p:txBody>
      </p:sp>
    </p:spTree>
    <p:extLst>
      <p:ext uri="{BB962C8B-B14F-4D97-AF65-F5344CB8AC3E}">
        <p14:creationId xmlns:p14="http://schemas.microsoft.com/office/powerpoint/2010/main" val="39911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552" y="0"/>
            <a:ext cx="7477125" cy="914400"/>
          </a:xfrm>
        </p:spPr>
        <p:txBody>
          <a:bodyPr/>
          <a:lstStyle/>
          <a:p>
            <a:pPr eaLnBrk="1" hangingPunct="1"/>
            <a:r>
              <a:rPr lang="en-US" sz="4400" b="1" dirty="0" smtClean="0">
                <a:latin typeface="Gill Sans MT" panose="020B0502020104020203" pitchFamily="34" charset="0"/>
              </a:rPr>
              <a:t>Our Outcomes</a:t>
            </a:r>
          </a:p>
        </p:txBody>
      </p:sp>
      <p:sp>
        <p:nvSpPr>
          <p:cNvPr id="3" name="Content Placeholder 2"/>
          <p:cNvSpPr>
            <a:spLocks noGrp="1"/>
          </p:cNvSpPr>
          <p:nvPr>
            <p:ph idx="1"/>
          </p:nvPr>
        </p:nvSpPr>
        <p:spPr>
          <a:xfrm>
            <a:off x="755576" y="974750"/>
            <a:ext cx="8250882" cy="5262562"/>
          </a:xfrm>
        </p:spPr>
        <p:txBody>
          <a:bodyPr/>
          <a:lstStyle/>
          <a:p>
            <a:pPr marL="285750" indent="-285750" eaLnBrk="1" hangingPunct="1">
              <a:buFont typeface="Arial" pitchFamily="34" charset="0"/>
              <a:buChar char="•"/>
              <a:defRPr/>
            </a:pPr>
            <a:r>
              <a:rPr lang="en-US" altLang="en-US" sz="2400" dirty="0">
                <a:solidFill>
                  <a:schemeClr val="accent6"/>
                </a:solidFill>
                <a:latin typeface="Gill Sans MT" panose="020B0502020104020203" pitchFamily="34" charset="0"/>
              </a:rPr>
              <a:t>Top 20% HCAHPS performance in all dimensions of care</a:t>
            </a:r>
          </a:p>
          <a:p>
            <a:pPr marL="285750" indent="-285750" eaLnBrk="1" hangingPunct="1">
              <a:buFont typeface="Arial" pitchFamily="34" charset="0"/>
              <a:buChar char="•"/>
              <a:defRPr/>
            </a:pPr>
            <a:r>
              <a:rPr lang="en-US" altLang="en-US" sz="2400" dirty="0">
                <a:solidFill>
                  <a:schemeClr val="accent6"/>
                </a:solidFill>
                <a:latin typeface="Gill Sans MT" panose="020B0502020104020203" pitchFamily="34" charset="0"/>
              </a:rPr>
              <a:t>83% reduction of serious safety events</a:t>
            </a:r>
          </a:p>
          <a:p>
            <a:pPr marL="285750" indent="-285750" eaLnBrk="1" hangingPunct="1">
              <a:buFont typeface="Arial" pitchFamily="34" charset="0"/>
              <a:buChar char="•"/>
              <a:defRPr/>
            </a:pPr>
            <a:r>
              <a:rPr lang="en-US" altLang="en-US" sz="2400" dirty="0">
                <a:solidFill>
                  <a:schemeClr val="accent6"/>
                </a:solidFill>
                <a:latin typeface="Gill Sans MT" panose="020B0502020104020203" pitchFamily="34" charset="0"/>
              </a:rPr>
              <a:t>62% reduction in hospital acquired infections</a:t>
            </a:r>
          </a:p>
          <a:p>
            <a:pPr marL="285750" indent="-285750" eaLnBrk="1" hangingPunct="1">
              <a:buFont typeface="Arial" pitchFamily="34" charset="0"/>
              <a:buChar char="•"/>
              <a:defRPr/>
            </a:pPr>
            <a:r>
              <a:rPr lang="en-US" altLang="en-US" sz="2400" dirty="0">
                <a:solidFill>
                  <a:schemeClr val="accent6"/>
                </a:solidFill>
                <a:latin typeface="Gill Sans MT" panose="020B0502020104020203" pitchFamily="34" charset="0"/>
              </a:rPr>
              <a:t>2012 McKesson Quest for Quality Prize Citation of Merit: </a:t>
            </a:r>
            <a:r>
              <a:rPr lang="en-US" altLang="en-US" sz="2400" dirty="0" smtClean="0">
                <a:solidFill>
                  <a:schemeClr val="accent6"/>
                </a:solidFill>
                <a:latin typeface="Gill Sans MT" panose="020B0502020104020203" pitchFamily="34" charset="0"/>
              </a:rPr>
              <a:t> </a:t>
            </a:r>
            <a:r>
              <a:rPr lang="en-US" altLang="en-US" sz="2400" i="1" dirty="0" smtClean="0">
                <a:solidFill>
                  <a:schemeClr val="accent6"/>
                </a:solidFill>
                <a:latin typeface="Gill Sans MT" panose="020B0502020104020203" pitchFamily="34" charset="0"/>
              </a:rPr>
              <a:t>“</a:t>
            </a:r>
            <a:r>
              <a:rPr lang="en-US" altLang="en-US" sz="2400" i="1" dirty="0" err="1">
                <a:solidFill>
                  <a:schemeClr val="accent6"/>
                </a:solidFill>
                <a:latin typeface="Gill Sans MT" panose="020B0502020104020203" pitchFamily="34" charset="0"/>
              </a:rPr>
              <a:t>Vidant</a:t>
            </a:r>
            <a:r>
              <a:rPr lang="en-US" altLang="en-US" sz="2400" i="1" dirty="0">
                <a:solidFill>
                  <a:schemeClr val="accent6"/>
                </a:solidFill>
                <a:latin typeface="Gill Sans MT" panose="020B0502020104020203" pitchFamily="34" charset="0"/>
              </a:rPr>
              <a:t> Medical Center epitomizes patient and family-centered care by not only including patients and their families during the care process, but also in all aspects of hospital operations and improvement activities</a:t>
            </a:r>
            <a:r>
              <a:rPr lang="en-US" altLang="en-US" sz="2400" i="1" dirty="0" smtClean="0">
                <a:solidFill>
                  <a:schemeClr val="accent6"/>
                </a:solidFill>
                <a:latin typeface="Gill Sans MT" panose="020B0502020104020203" pitchFamily="34" charset="0"/>
              </a:rPr>
              <a:t>.”</a:t>
            </a:r>
          </a:p>
          <a:p>
            <a:pPr marL="285750" indent="-285750" eaLnBrk="1" hangingPunct="1">
              <a:buFont typeface="Arial" pitchFamily="34" charset="0"/>
              <a:buChar char="•"/>
              <a:defRPr/>
            </a:pPr>
            <a:r>
              <a:rPr lang="en-US" altLang="en-US" sz="2400" dirty="0">
                <a:solidFill>
                  <a:schemeClr val="accent6"/>
                </a:solidFill>
                <a:latin typeface="Gill Sans MT" panose="020B0502020104020203" pitchFamily="34" charset="0"/>
                <a:ea typeface="ＭＳ Ｐゴシック" pitchFamily="34" charset="-128"/>
              </a:rPr>
              <a:t>2012 UHC Quality &amp; Accountability Study: Top-ranked performer for patient centeredness</a:t>
            </a:r>
          </a:p>
          <a:p>
            <a:pPr marL="285750" indent="-285750" eaLnBrk="1" hangingPunct="1">
              <a:buFont typeface="Arial" pitchFamily="34" charset="0"/>
              <a:buChar char="•"/>
              <a:defRPr/>
            </a:pPr>
            <a:r>
              <a:rPr lang="en-US" altLang="en-US" sz="2400" dirty="0" smtClean="0">
                <a:solidFill>
                  <a:schemeClr val="accent6"/>
                </a:solidFill>
                <a:latin typeface="Gill Sans MT" panose="020B0502020104020203" pitchFamily="34" charset="0"/>
              </a:rPr>
              <a:t>2013 </a:t>
            </a:r>
            <a:r>
              <a:rPr lang="en-US" altLang="en-US" sz="2400" dirty="0">
                <a:solidFill>
                  <a:schemeClr val="accent6"/>
                </a:solidFill>
                <a:latin typeface="Gill Sans MT" panose="020B0502020104020203" pitchFamily="34" charset="0"/>
              </a:rPr>
              <a:t>John M. Eisenberg Patient Safety and Quality </a:t>
            </a:r>
            <a:r>
              <a:rPr lang="en-US" altLang="en-US" sz="2400" dirty="0" smtClean="0">
                <a:solidFill>
                  <a:schemeClr val="accent6"/>
                </a:solidFill>
                <a:latin typeface="Gill Sans MT" panose="020B0502020104020203" pitchFamily="34" charset="0"/>
              </a:rPr>
              <a:t>Award-Local</a:t>
            </a:r>
          </a:p>
          <a:p>
            <a:pPr marL="285750" indent="-285750" eaLnBrk="1" hangingPunct="1">
              <a:buFont typeface="Arial" pitchFamily="34" charset="0"/>
              <a:buChar char="•"/>
              <a:defRPr/>
            </a:pPr>
            <a:r>
              <a:rPr lang="en-US" altLang="en-US" sz="2400" dirty="0" smtClean="0">
                <a:solidFill>
                  <a:schemeClr val="accent6"/>
                </a:solidFill>
                <a:latin typeface="Gill Sans MT" panose="020B0502020104020203" pitchFamily="34" charset="0"/>
              </a:rPr>
              <a:t>2013 Magnet recognition</a:t>
            </a:r>
          </a:p>
          <a:p>
            <a:pPr marL="285750" indent="-285750" eaLnBrk="1" hangingPunct="1">
              <a:buFont typeface="Arial" pitchFamily="34" charset="0"/>
              <a:buChar char="•"/>
              <a:defRPr/>
            </a:pPr>
            <a:r>
              <a:rPr lang="en-US" altLang="en-US" sz="2400" dirty="0" smtClean="0">
                <a:solidFill>
                  <a:schemeClr val="accent6"/>
                </a:solidFill>
                <a:latin typeface="Gill Sans MT" panose="020B0502020104020203" pitchFamily="34" charset="0"/>
              </a:rPr>
              <a:t>Sigma Theta Tau International Award for Strategic Storytelling</a:t>
            </a:r>
          </a:p>
          <a:p>
            <a:pPr marL="0" indent="0" eaLnBrk="1" hangingPunct="1">
              <a:buFontTx/>
              <a:buNone/>
              <a:defRPr/>
            </a:pPr>
            <a:endParaRPr lang="en-US" sz="2400" dirty="0" smtClean="0">
              <a:latin typeface="Gill Sans MT" panose="020B0502020104020203" pitchFamily="34" charset="0"/>
            </a:endParaRPr>
          </a:p>
        </p:txBody>
      </p:sp>
    </p:spTree>
    <p:extLst>
      <p:ext uri="{BB962C8B-B14F-4D97-AF65-F5344CB8AC3E}">
        <p14:creationId xmlns:p14="http://schemas.microsoft.com/office/powerpoint/2010/main" val="37776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1560" y="0"/>
            <a:ext cx="7477125" cy="914400"/>
          </a:xfrm>
        </p:spPr>
        <p:txBody>
          <a:bodyPr/>
          <a:lstStyle/>
          <a:p>
            <a:pPr eaLnBrk="1" hangingPunct="1"/>
            <a:r>
              <a:rPr lang="en-US" altLang="en-US" sz="4400" b="1" dirty="0" smtClean="0">
                <a:latin typeface="Gill Sans MT" panose="020B0502020104020203" pitchFamily="34" charset="0"/>
              </a:rPr>
              <a:t>Our Outcomes</a:t>
            </a:r>
            <a:endParaRPr lang="en-US" altLang="en-US" sz="3200" b="1" dirty="0" smtClean="0">
              <a:latin typeface="Gill Sans MT" panose="020B0502020104020203" pitchFamily="34" charset="0"/>
            </a:endParaRPr>
          </a:p>
        </p:txBody>
      </p:sp>
      <p:grpSp>
        <p:nvGrpSpPr>
          <p:cNvPr id="2" name="Group 30"/>
          <p:cNvGrpSpPr>
            <a:grpSpLocks/>
          </p:cNvGrpSpPr>
          <p:nvPr/>
        </p:nvGrpSpPr>
        <p:grpSpPr bwMode="auto">
          <a:xfrm>
            <a:off x="1043608" y="5264150"/>
            <a:ext cx="7697788" cy="571500"/>
            <a:chOff x="746085" y="6116646"/>
            <a:chExt cx="7696955" cy="571500"/>
          </a:xfrm>
        </p:grpSpPr>
        <p:pic>
          <p:nvPicPr>
            <p:cNvPr id="25" name="Picture 24" descr="best-in-region_sm-bar.png"/>
            <p:cNvPicPr>
              <a:picLocks noChangeAspect="1"/>
            </p:cNvPicPr>
            <p:nvPr/>
          </p:nvPicPr>
          <p:blipFill>
            <a:blip r:embed="rId3" cstate="print"/>
            <a:stretch>
              <a:fillRect/>
            </a:stretch>
          </p:blipFill>
          <p:spPr>
            <a:xfrm>
              <a:off x="746085" y="6116646"/>
              <a:ext cx="2539725" cy="546100"/>
            </a:xfrm>
            <a:prstGeom prst="rect">
              <a:avLst/>
            </a:prstGeom>
            <a:effectLst>
              <a:outerShdw blurRad="50800" dist="38100" dir="5400000" algn="t" rotWithShape="0">
                <a:prstClr val="black">
                  <a:alpha val="10000"/>
                </a:prstClr>
              </a:outerShdw>
            </a:effectLst>
          </p:spPr>
        </p:pic>
        <p:pic>
          <p:nvPicPr>
            <p:cNvPr id="26" name="Picture 25" descr="optimal_sm-bar.png"/>
            <p:cNvPicPr>
              <a:picLocks noChangeAspect="1"/>
            </p:cNvPicPr>
            <p:nvPr/>
          </p:nvPicPr>
          <p:blipFill>
            <a:blip r:embed="rId4" cstate="print"/>
            <a:stretch>
              <a:fillRect/>
            </a:stretch>
          </p:blipFill>
          <p:spPr>
            <a:xfrm>
              <a:off x="5903315" y="6142046"/>
              <a:ext cx="2539725" cy="546100"/>
            </a:xfrm>
            <a:prstGeom prst="rect">
              <a:avLst/>
            </a:prstGeom>
            <a:effectLst>
              <a:outerShdw blurRad="50800" dist="38100" algn="l" rotWithShape="0">
                <a:prstClr val="black">
                  <a:alpha val="10000"/>
                </a:prstClr>
              </a:outerShdw>
            </a:effectLst>
          </p:spPr>
        </p:pic>
        <p:sp>
          <p:nvSpPr>
            <p:cNvPr id="27" name="TextBox 26"/>
            <p:cNvSpPr txBox="1"/>
            <p:nvPr/>
          </p:nvSpPr>
          <p:spPr>
            <a:xfrm>
              <a:off x="863547" y="6196021"/>
              <a:ext cx="2285753" cy="339725"/>
            </a:xfrm>
            <a:prstGeom prst="rect">
              <a:avLst/>
            </a:prstGeom>
            <a:noFill/>
          </p:spPr>
          <p:txBody>
            <a:bodyPr>
              <a:spAutoFit/>
            </a:bodyPr>
            <a:lstStyle/>
            <a:p>
              <a:pPr algn="ctr" fontAlgn="base">
                <a:spcBef>
                  <a:spcPct val="0"/>
                </a:spcBef>
                <a:spcAft>
                  <a:spcPct val="0"/>
                </a:spcAft>
                <a:defRPr/>
              </a:pPr>
              <a:r>
                <a:rPr lang="en-US" sz="1600" dirty="0">
                  <a:solidFill>
                    <a:srgbClr val="FFFFFF"/>
                  </a:solidFill>
                  <a:cs typeface="MS PGothic"/>
                </a:rPr>
                <a:t>Best-in-region access</a:t>
              </a:r>
            </a:p>
          </p:txBody>
        </p:sp>
        <p:sp>
          <p:nvSpPr>
            <p:cNvPr id="28" name="TextBox 27"/>
            <p:cNvSpPr txBox="1"/>
            <p:nvPr/>
          </p:nvSpPr>
          <p:spPr>
            <a:xfrm>
              <a:off x="6017602" y="6218246"/>
              <a:ext cx="2285753" cy="339725"/>
            </a:xfrm>
            <a:prstGeom prst="rect">
              <a:avLst/>
            </a:prstGeom>
            <a:noFill/>
          </p:spPr>
          <p:txBody>
            <a:bodyPr>
              <a:spAutoFit/>
            </a:bodyPr>
            <a:lstStyle/>
            <a:p>
              <a:pPr algn="ctr" fontAlgn="base">
                <a:spcBef>
                  <a:spcPct val="0"/>
                </a:spcBef>
                <a:spcAft>
                  <a:spcPct val="0"/>
                </a:spcAft>
                <a:defRPr/>
              </a:pPr>
              <a:r>
                <a:rPr lang="en-US" sz="1600" dirty="0">
                  <a:solidFill>
                    <a:srgbClr val="FFFFFF"/>
                  </a:solidFill>
                  <a:cs typeface="MS PGothic"/>
                </a:rPr>
                <a:t>Optimal outcomes</a:t>
              </a:r>
            </a:p>
          </p:txBody>
        </p:sp>
        <p:pic>
          <p:nvPicPr>
            <p:cNvPr id="39952" name="Picture 28" descr="exceptional_sm-bar.jpg"/>
            <p:cNvPicPr>
              <a:picLocks noChangeAspect="1"/>
            </p:cNvPicPr>
            <p:nvPr/>
          </p:nvPicPr>
          <p:blipFill>
            <a:blip r:embed="rId5" cstate="print"/>
            <a:srcRect/>
            <a:stretch>
              <a:fillRect/>
            </a:stretch>
          </p:blipFill>
          <p:spPr bwMode="auto">
            <a:xfrm>
              <a:off x="3326284" y="6133314"/>
              <a:ext cx="2560359" cy="546100"/>
            </a:xfrm>
            <a:prstGeom prst="rect">
              <a:avLst/>
            </a:prstGeom>
            <a:noFill/>
            <a:ln w="9525">
              <a:noFill/>
              <a:miter lim="800000"/>
              <a:headEnd/>
              <a:tailEnd/>
            </a:ln>
          </p:spPr>
        </p:pic>
        <p:sp>
          <p:nvSpPr>
            <p:cNvPr id="30" name="TextBox 29"/>
            <p:cNvSpPr txBox="1"/>
            <p:nvPr/>
          </p:nvSpPr>
          <p:spPr>
            <a:xfrm>
              <a:off x="3411210" y="6219834"/>
              <a:ext cx="2431787" cy="338554"/>
            </a:xfrm>
            <a:prstGeom prst="rect">
              <a:avLst/>
            </a:prstGeom>
            <a:noFill/>
          </p:spPr>
          <p:txBody>
            <a:bodyPr wrap="square">
              <a:spAutoFit/>
            </a:bodyPr>
            <a:lstStyle/>
            <a:p>
              <a:pPr algn="ctr" fontAlgn="base">
                <a:spcBef>
                  <a:spcPct val="0"/>
                </a:spcBef>
                <a:spcAft>
                  <a:spcPct val="0"/>
                </a:spcAft>
                <a:defRPr/>
              </a:pPr>
              <a:r>
                <a:rPr lang="en-US" sz="1600" dirty="0">
                  <a:solidFill>
                    <a:srgbClr val="FFFFFF"/>
                  </a:solidFill>
                  <a:cs typeface="MS PGothic"/>
                </a:rPr>
                <a:t>Exceptional experiences</a:t>
              </a:r>
            </a:p>
          </p:txBody>
        </p:sp>
      </p:grpSp>
      <p:grpSp>
        <p:nvGrpSpPr>
          <p:cNvPr id="3" name="Group 11"/>
          <p:cNvGrpSpPr>
            <a:grpSpLocks/>
          </p:cNvGrpSpPr>
          <p:nvPr/>
        </p:nvGrpSpPr>
        <p:grpSpPr bwMode="auto">
          <a:xfrm>
            <a:off x="1065833" y="1287463"/>
            <a:ext cx="7967663" cy="1006475"/>
            <a:chOff x="678602" y="1500174"/>
            <a:chExt cx="8025737" cy="1384127"/>
          </a:xfrm>
        </p:grpSpPr>
        <p:pic>
          <p:nvPicPr>
            <p:cNvPr id="39946" name="Picture 3" descr="Working-to_bar.png"/>
            <p:cNvPicPr>
              <a:picLocks noChangeAspect="1"/>
            </p:cNvPicPr>
            <p:nvPr/>
          </p:nvPicPr>
          <p:blipFill>
            <a:blip r:embed="rId6" cstate="print"/>
            <a:srcRect/>
            <a:stretch>
              <a:fillRect/>
            </a:stretch>
          </p:blipFill>
          <p:spPr bwMode="auto">
            <a:xfrm>
              <a:off x="678602" y="1500174"/>
              <a:ext cx="7771429" cy="1384127"/>
            </a:xfrm>
            <a:prstGeom prst="rect">
              <a:avLst/>
            </a:prstGeom>
            <a:noFill/>
            <a:ln w="9525">
              <a:noFill/>
              <a:miter lim="800000"/>
              <a:headEnd/>
              <a:tailEnd/>
            </a:ln>
          </p:spPr>
        </p:pic>
        <p:sp>
          <p:nvSpPr>
            <p:cNvPr id="16" name="TextBox 15"/>
            <p:cNvSpPr txBox="1"/>
            <p:nvPr/>
          </p:nvSpPr>
          <p:spPr>
            <a:xfrm>
              <a:off x="678602" y="1930257"/>
              <a:ext cx="8025737" cy="634892"/>
            </a:xfrm>
            <a:prstGeom prst="rect">
              <a:avLst/>
            </a:prstGeom>
            <a:noFill/>
          </p:spPr>
          <p:txBody>
            <a:bodyPr>
              <a:spAutoFit/>
            </a:bodyPr>
            <a:lstStyle/>
            <a:p>
              <a:pPr fontAlgn="base">
                <a:spcBef>
                  <a:spcPct val="0"/>
                </a:spcBef>
                <a:spcAft>
                  <a:spcPct val="0"/>
                </a:spcAft>
                <a:defRPr/>
              </a:pPr>
              <a:r>
                <a:rPr lang="en-US" dirty="0">
                  <a:solidFill>
                    <a:srgbClr val="FFFFFF"/>
                  </a:solidFill>
                  <a:cs typeface="MS PGothic"/>
                </a:rPr>
                <a:t>Reliably </a:t>
              </a:r>
              <a:r>
                <a:rPr lang="en-US" dirty="0" smtClean="0">
                  <a:solidFill>
                    <a:srgbClr val="FFFFFF"/>
                  </a:solidFill>
                  <a:cs typeface="MS PGothic"/>
                </a:rPr>
                <a:t>built-in partnership </a:t>
              </a:r>
              <a:r>
                <a:rPr lang="en-US" dirty="0">
                  <a:solidFill>
                    <a:srgbClr val="FFFFFF"/>
                  </a:solidFill>
                  <a:cs typeface="MS PGothic"/>
                </a:rPr>
                <a:t>with the people we serve</a:t>
              </a:r>
            </a:p>
          </p:txBody>
        </p:sp>
      </p:grpSp>
      <p:sp>
        <p:nvSpPr>
          <p:cNvPr id="39941" name="Rectangle 16"/>
          <p:cNvSpPr>
            <a:spLocks noChangeArrowheads="1"/>
          </p:cNvSpPr>
          <p:nvPr/>
        </p:nvSpPr>
        <p:spPr bwMode="auto">
          <a:xfrm>
            <a:off x="1065833" y="2438400"/>
            <a:ext cx="2478088" cy="2790825"/>
          </a:xfrm>
          <a:prstGeom prst="rect">
            <a:avLst/>
          </a:prstGeom>
          <a:blipFill dpi="0" rotWithShape="1">
            <a:blip r:embed="rId7" cstate="print"/>
            <a:srcRect/>
            <a:stretch>
              <a:fillRect/>
            </a:stretch>
          </a:blipFill>
          <a:ln w="9525" algn="ctr">
            <a:noFill/>
            <a:round/>
            <a:headEnd/>
            <a:tailEnd/>
          </a:ln>
        </p:spPr>
        <p:txBody>
          <a:bodyPr/>
          <a:lstStyle/>
          <a:p>
            <a:pPr fontAlgn="base">
              <a:spcBef>
                <a:spcPct val="0"/>
              </a:spcBef>
              <a:spcAft>
                <a:spcPct val="0"/>
              </a:spcAft>
            </a:pPr>
            <a:endParaRPr lang="en-US" altLang="en-US" sz="2400">
              <a:solidFill>
                <a:srgbClr val="000000"/>
              </a:solidFill>
              <a:latin typeface="Arial" pitchFamily="34" charset="0"/>
            </a:endParaRPr>
          </a:p>
        </p:txBody>
      </p:sp>
      <p:sp>
        <p:nvSpPr>
          <p:cNvPr id="39942" name="Rectangle 19"/>
          <p:cNvSpPr>
            <a:spLocks noChangeArrowheads="1"/>
          </p:cNvSpPr>
          <p:nvPr/>
        </p:nvSpPr>
        <p:spPr bwMode="auto">
          <a:xfrm>
            <a:off x="3623296" y="2438400"/>
            <a:ext cx="2517775" cy="2790825"/>
          </a:xfrm>
          <a:prstGeom prst="rect">
            <a:avLst/>
          </a:prstGeom>
          <a:blipFill dpi="0" rotWithShape="1">
            <a:blip r:embed="rId8" cstate="print"/>
            <a:srcRect/>
            <a:stretch>
              <a:fillRect/>
            </a:stretch>
          </a:blipFill>
          <a:ln w="9525" algn="ctr">
            <a:noFill/>
            <a:round/>
            <a:headEnd/>
            <a:tailEnd/>
          </a:ln>
        </p:spPr>
        <p:txBody>
          <a:bodyPr/>
          <a:lstStyle/>
          <a:p>
            <a:pPr fontAlgn="base">
              <a:spcBef>
                <a:spcPct val="0"/>
              </a:spcBef>
              <a:spcAft>
                <a:spcPct val="0"/>
              </a:spcAft>
            </a:pPr>
            <a:endParaRPr lang="en-US" altLang="en-US" sz="2400">
              <a:solidFill>
                <a:srgbClr val="000000"/>
              </a:solidFill>
              <a:latin typeface="Arial" pitchFamily="34" charset="0"/>
            </a:endParaRPr>
          </a:p>
        </p:txBody>
      </p:sp>
      <p:sp>
        <p:nvSpPr>
          <p:cNvPr id="39943" name="Rectangle 20"/>
          <p:cNvSpPr>
            <a:spLocks noChangeArrowheads="1"/>
          </p:cNvSpPr>
          <p:nvPr/>
        </p:nvSpPr>
        <p:spPr bwMode="auto">
          <a:xfrm>
            <a:off x="6188696" y="2438400"/>
            <a:ext cx="2540000" cy="2790825"/>
          </a:xfrm>
          <a:prstGeom prst="rect">
            <a:avLst/>
          </a:prstGeom>
          <a:blipFill dpi="0" rotWithShape="1">
            <a:blip r:embed="rId9" cstate="print"/>
            <a:srcRect/>
            <a:stretch>
              <a:fillRect/>
            </a:stretch>
          </a:blipFill>
          <a:ln w="9525" algn="ctr">
            <a:noFill/>
            <a:round/>
            <a:headEnd/>
            <a:tailEnd/>
          </a:ln>
        </p:spPr>
        <p:txBody>
          <a:bodyPr/>
          <a:lstStyle/>
          <a:p>
            <a:pPr fontAlgn="base">
              <a:spcBef>
                <a:spcPct val="0"/>
              </a:spcBef>
              <a:spcAft>
                <a:spcPct val="0"/>
              </a:spcAft>
            </a:pPr>
            <a:endParaRPr lang="en-US" altLang="en-US" sz="2400">
              <a:solidFill>
                <a:srgbClr val="000000"/>
              </a:solidFill>
              <a:latin typeface="Arial" pitchFamily="34" charset="0"/>
            </a:endParaRPr>
          </a:p>
        </p:txBody>
      </p:sp>
      <p:sp>
        <p:nvSpPr>
          <p:cNvPr id="39945" name="TextBox 1"/>
          <p:cNvSpPr txBox="1">
            <a:spLocks noChangeArrowheads="1"/>
          </p:cNvSpPr>
          <p:nvPr/>
        </p:nvSpPr>
        <p:spPr bwMode="auto">
          <a:xfrm>
            <a:off x="1884983" y="5229225"/>
            <a:ext cx="184150" cy="461963"/>
          </a:xfrm>
          <a:prstGeom prst="rect">
            <a:avLst/>
          </a:prstGeom>
          <a:noFill/>
          <a:ln w="9525">
            <a:noFill/>
            <a:miter lim="800000"/>
            <a:headEnd/>
            <a:tailEnd/>
          </a:ln>
        </p:spPr>
        <p:txBody>
          <a:bodyPr wrap="none">
            <a:spAutoFit/>
          </a:bodyPr>
          <a:lstStyle/>
          <a:p>
            <a:pPr fontAlgn="base">
              <a:spcBef>
                <a:spcPct val="0"/>
              </a:spcBef>
              <a:spcAft>
                <a:spcPct val="0"/>
              </a:spcAft>
            </a:pPr>
            <a:endParaRPr lang="en-US" sz="2400">
              <a:solidFill>
                <a:srgbClr val="000000"/>
              </a:solidFill>
              <a:latin typeface="Arial" pitchFamily="34" charset="0"/>
            </a:endParaRPr>
          </a:p>
        </p:txBody>
      </p:sp>
      <p:pic>
        <p:nvPicPr>
          <p:cNvPr id="18" name="Picture 2" descr="T:\Externally Funded Projects\HEN - CMS - 80298\Getting Work Done\SLHQ\Marketing and Recruitment\New Logos\SLHQ3-18-14RevOLrgb.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HAEmblem"/>
          <p:cNvPicPr>
            <a:picLocks noChangeAspect="1" noChangeArrowheads="1"/>
          </p:cNvPicPr>
          <p:nvPr/>
        </p:nvPicPr>
        <p:blipFill>
          <a:blip r:embed="rId11"/>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E707B51B-45E2-45BA-AE16-3A588449B146}" type="slidenum">
              <a:rPr lang="en-US" smtClean="0"/>
              <a:pPr>
                <a:defRPr/>
              </a:pPr>
              <a:t>15</a:t>
            </a:fld>
            <a:endParaRPr lang="en-US"/>
          </a:p>
        </p:txBody>
      </p:sp>
    </p:spTree>
    <p:extLst>
      <p:ext uri="{BB962C8B-B14F-4D97-AF65-F5344CB8AC3E}">
        <p14:creationId xmlns:p14="http://schemas.microsoft.com/office/powerpoint/2010/main" val="170445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1560" y="0"/>
            <a:ext cx="8126288" cy="980728"/>
          </a:xfrm>
        </p:spPr>
        <p:txBody>
          <a:bodyPr/>
          <a:lstStyle/>
          <a:p>
            <a:r>
              <a:rPr lang="en-US" altLang="en-US" sz="4400" b="1" dirty="0" smtClean="0">
                <a:latin typeface="Gill Sans MT" panose="020B0502020104020203" pitchFamily="34" charset="0"/>
              </a:rPr>
              <a:t>What’s Next at </a:t>
            </a:r>
            <a:r>
              <a:rPr lang="en-US" altLang="en-US" sz="4400" b="1" dirty="0" err="1" smtClean="0">
                <a:latin typeface="Gill Sans MT" panose="020B0502020104020203" pitchFamily="34" charset="0"/>
              </a:rPr>
              <a:t>Vidant</a:t>
            </a:r>
            <a:r>
              <a:rPr lang="en-US" altLang="en-US" sz="4400" b="1" dirty="0" smtClean="0">
                <a:latin typeface="Gill Sans MT" panose="020B0502020104020203" pitchFamily="34" charset="0"/>
              </a:rPr>
              <a:t> Health</a:t>
            </a:r>
          </a:p>
        </p:txBody>
      </p:sp>
      <p:sp>
        <p:nvSpPr>
          <p:cNvPr id="40963" name="Content Placeholder 2"/>
          <p:cNvSpPr>
            <a:spLocks noGrp="1"/>
          </p:cNvSpPr>
          <p:nvPr>
            <p:ph idx="1"/>
          </p:nvPr>
        </p:nvSpPr>
        <p:spPr>
          <a:xfrm>
            <a:off x="1043608" y="1268760"/>
            <a:ext cx="7188200" cy="4278313"/>
          </a:xfrm>
        </p:spPr>
        <p:txBody>
          <a:bodyPr/>
          <a:lstStyle/>
          <a:p>
            <a:r>
              <a:rPr lang="en-US" altLang="en-US" sz="3600" dirty="0" smtClean="0">
                <a:latin typeface="Gill Sans MT" panose="020B0502020104020203" pitchFamily="34" charset="0"/>
              </a:rPr>
              <a:t>Expand advisor and council roles</a:t>
            </a:r>
          </a:p>
          <a:p>
            <a:r>
              <a:rPr lang="en-US" altLang="en-US" sz="3600" dirty="0" smtClean="0">
                <a:latin typeface="Gill Sans MT" panose="020B0502020104020203" pitchFamily="34" charset="0"/>
              </a:rPr>
              <a:t>Revise patient transition/education processes</a:t>
            </a:r>
          </a:p>
          <a:p>
            <a:r>
              <a:rPr lang="en-US" altLang="en-US" sz="3600" dirty="0" smtClean="0">
                <a:latin typeface="Gill Sans MT" panose="020B0502020104020203" pitchFamily="34" charset="0"/>
              </a:rPr>
              <a:t>Redesign care coordination </a:t>
            </a:r>
          </a:p>
          <a:p>
            <a:r>
              <a:rPr lang="en-US" altLang="en-US" sz="3600" dirty="0" smtClean="0">
                <a:latin typeface="Gill Sans MT" panose="020B0502020104020203" pitchFamily="34" charset="0"/>
              </a:rPr>
              <a:t>Expand patient engagement strategies  </a:t>
            </a:r>
          </a:p>
          <a:p>
            <a:r>
              <a:rPr lang="en-US" altLang="en-US" sz="3600" dirty="0" smtClean="0">
                <a:latin typeface="Gill Sans MT" panose="020B0502020104020203" pitchFamily="34" charset="0"/>
              </a:rPr>
              <a:t>Never stop learning</a:t>
            </a:r>
          </a:p>
          <a:p>
            <a:pPr marL="0" indent="0">
              <a:buNone/>
            </a:pPr>
            <a:endParaRPr lang="en-US" altLang="en-US" sz="2800" dirty="0" smtClean="0"/>
          </a:p>
          <a:p>
            <a:endParaRPr lang="en-US" altLang="en-US" sz="2800" dirty="0" smtClean="0"/>
          </a:p>
        </p:txBody>
      </p:sp>
      <p:pic>
        <p:nvPicPr>
          <p:cNvPr id="4"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16</a:t>
            </a:fld>
            <a:endParaRPr lang="en-US"/>
          </a:p>
        </p:txBody>
      </p:sp>
    </p:spTree>
    <p:extLst>
      <p:ext uri="{BB962C8B-B14F-4D97-AF65-F5344CB8AC3E}">
        <p14:creationId xmlns:p14="http://schemas.microsoft.com/office/powerpoint/2010/main" val="32415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0"/>
            <a:ext cx="878497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0099"/>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r>
              <a:rPr lang="en-US" sz="3600" b="1" dirty="0" smtClean="0">
                <a:solidFill>
                  <a:schemeClr val="bg1"/>
                </a:solidFill>
                <a:latin typeface="Gill Sans MT" pitchFamily="34" charset="0"/>
              </a:rPr>
              <a:t>2014 Quality &amp; </a:t>
            </a:r>
            <a:r>
              <a:rPr lang="en-US" sz="3600" b="1" dirty="0" smtClean="0">
                <a:solidFill>
                  <a:schemeClr val="bg1"/>
                </a:solidFill>
              </a:rPr>
              <a:t>Patient</a:t>
            </a:r>
            <a:r>
              <a:rPr lang="en-US" sz="3600" b="1" dirty="0" smtClean="0">
                <a:solidFill>
                  <a:schemeClr val="bg1"/>
                </a:solidFill>
                <a:latin typeface="Gill Sans MT" pitchFamily="34" charset="0"/>
              </a:rPr>
              <a:t> Safety Roadmap</a:t>
            </a:r>
            <a:endParaRPr lang="en-US" sz="3600" b="1" dirty="0">
              <a:solidFill>
                <a:schemeClr val="bg1"/>
              </a:solidFill>
              <a:latin typeface="Gill Sans MT" pitchFamily="34" charset="0"/>
            </a:endParaRPr>
          </a:p>
        </p:txBody>
      </p:sp>
      <p:sp>
        <p:nvSpPr>
          <p:cNvPr id="5" name="Rectangle 4"/>
          <p:cNvSpPr/>
          <p:nvPr/>
        </p:nvSpPr>
        <p:spPr>
          <a:xfrm>
            <a:off x="1706910" y="1700808"/>
            <a:ext cx="6408712" cy="2862322"/>
          </a:xfrm>
          <a:prstGeom prst="rect">
            <a:avLst/>
          </a:prstGeom>
        </p:spPr>
        <p:txBody>
          <a:bodyPr wrap="square">
            <a:spAutoFit/>
          </a:bodyPr>
          <a:lstStyle/>
          <a:p>
            <a:pPr algn="ctr"/>
            <a:r>
              <a:rPr lang="en-US" sz="4000" b="1" i="1" dirty="0" smtClean="0">
                <a:solidFill>
                  <a:srgbClr val="000099"/>
                </a:solidFill>
                <a:latin typeface="Gill Sans MT" panose="020B0502020104020203" pitchFamily="34" charset="0"/>
              </a:rPr>
              <a:t>Patient-Family Engagement</a:t>
            </a:r>
            <a:endParaRPr lang="en-US" sz="4000" b="1" i="1" dirty="0">
              <a:solidFill>
                <a:srgbClr val="000099"/>
              </a:solidFill>
              <a:latin typeface="Gill Sans MT" panose="020B0502020104020203" pitchFamily="34" charset="0"/>
            </a:endParaRPr>
          </a:p>
          <a:p>
            <a:pPr algn="ctr"/>
            <a:endParaRPr lang="en-US" sz="2800" b="1" dirty="0" smtClean="0">
              <a:solidFill>
                <a:srgbClr val="000099"/>
              </a:solidFill>
              <a:latin typeface="Gill Sans MT" panose="020B0502020104020203" pitchFamily="34" charset="0"/>
            </a:endParaRPr>
          </a:p>
          <a:p>
            <a:pPr algn="ctr"/>
            <a:r>
              <a:rPr lang="en-US" sz="2800" b="1" dirty="0" smtClean="0">
                <a:solidFill>
                  <a:srgbClr val="000099"/>
                </a:solidFill>
                <a:latin typeface="Gill Sans MT" panose="020B0502020104020203" pitchFamily="34" charset="0"/>
              </a:rPr>
              <a:t>Mary Reich Cooper MD, JD</a:t>
            </a:r>
          </a:p>
          <a:p>
            <a:pPr algn="ctr"/>
            <a:r>
              <a:rPr lang="en-US" sz="2800" dirty="0" smtClean="0">
                <a:solidFill>
                  <a:srgbClr val="000099"/>
                </a:solidFill>
                <a:latin typeface="Gill Sans MT" panose="020B0502020104020203" pitchFamily="34" charset="0"/>
              </a:rPr>
              <a:t>Chief Quality Officer</a:t>
            </a:r>
          </a:p>
          <a:p>
            <a:pPr algn="ctr"/>
            <a:r>
              <a:rPr lang="en-US" sz="2800" dirty="0" smtClean="0">
                <a:solidFill>
                  <a:srgbClr val="000099"/>
                </a:solidFill>
                <a:latin typeface="Gill Sans MT" panose="020B0502020104020203" pitchFamily="34" charset="0"/>
              </a:rPr>
              <a:t>Connecticut Hospital Association</a:t>
            </a:r>
          </a:p>
          <a:p>
            <a:pPr algn="ctr"/>
            <a:r>
              <a:rPr lang="en-US" sz="2800" dirty="0" smtClean="0">
                <a:solidFill>
                  <a:srgbClr val="000099"/>
                </a:solidFill>
                <a:latin typeface="Gill Sans MT" panose="020B0502020104020203" pitchFamily="34" charset="0"/>
              </a:rPr>
              <a:t>Wallingford, CT</a:t>
            </a:r>
            <a:endParaRPr lang="en-US" sz="2800" dirty="0">
              <a:solidFill>
                <a:srgbClr val="000099"/>
              </a:solidFill>
              <a:latin typeface="Gill Sans MT" panose="020B0502020104020203" pitchFamily="34" charset="0"/>
            </a:endParaRPr>
          </a:p>
        </p:txBody>
      </p:sp>
      <p:pic>
        <p:nvPicPr>
          <p:cNvPr id="8"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Tree>
    <p:extLst>
      <p:ext uri="{BB962C8B-B14F-4D97-AF65-F5344CB8AC3E}">
        <p14:creationId xmlns:p14="http://schemas.microsoft.com/office/powerpoint/2010/main" val="35963509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477125" cy="914400"/>
          </a:xfrm>
        </p:spPr>
        <p:txBody>
          <a:bodyPr/>
          <a:lstStyle/>
          <a:p>
            <a:r>
              <a:rPr lang="en-US" sz="4400" b="1" dirty="0" smtClean="0">
                <a:latin typeface="Gill Sans MT" panose="020B0502020104020203" pitchFamily="34" charset="0"/>
              </a:rPr>
              <a:t>Objectives</a:t>
            </a:r>
            <a:endParaRPr lang="en-US" sz="4400" b="1" dirty="0">
              <a:latin typeface="Gill Sans MT" panose="020B0502020104020203" pitchFamily="34" charset="0"/>
            </a:endParaRPr>
          </a:p>
        </p:txBody>
      </p:sp>
      <p:sp>
        <p:nvSpPr>
          <p:cNvPr id="3" name="Content Placeholder 2"/>
          <p:cNvSpPr>
            <a:spLocks noGrp="1"/>
          </p:cNvSpPr>
          <p:nvPr>
            <p:ph idx="1"/>
          </p:nvPr>
        </p:nvSpPr>
        <p:spPr/>
        <p:txBody>
          <a:bodyPr/>
          <a:lstStyle/>
          <a:p>
            <a:r>
              <a:rPr lang="en-US" sz="4000" dirty="0" smtClean="0">
                <a:latin typeface="Gill Sans MT" panose="020B0502020104020203" pitchFamily="34" charset="0"/>
              </a:rPr>
              <a:t>Describe the Connecticut HRO implementation</a:t>
            </a:r>
          </a:p>
          <a:p>
            <a:r>
              <a:rPr lang="en-US" sz="4000" dirty="0" smtClean="0">
                <a:latin typeface="Gill Sans MT" panose="020B0502020104020203" pitchFamily="34" charset="0"/>
              </a:rPr>
              <a:t>Discuss the integration of Patient-Family Engagement</a:t>
            </a:r>
          </a:p>
          <a:p>
            <a:r>
              <a:rPr lang="en-US" sz="4000" dirty="0" smtClean="0">
                <a:latin typeface="Gill Sans MT" panose="020B0502020104020203" pitchFamily="34" charset="0"/>
              </a:rPr>
              <a:t>Identify the key success factors for HRO/PFE adoption</a:t>
            </a:r>
          </a:p>
          <a:p>
            <a:endParaRPr lang="en-US" sz="3600" dirty="0" smtClean="0"/>
          </a:p>
          <a:p>
            <a:pPr marL="0" indent="0">
              <a:buNone/>
            </a:pPr>
            <a:r>
              <a:rPr lang="en-US" dirty="0" smtClean="0"/>
              <a:t> </a:t>
            </a:r>
            <a:endParaRPr lang="en-US" dirty="0"/>
          </a:p>
        </p:txBody>
      </p:sp>
      <p:pic>
        <p:nvPicPr>
          <p:cNvPr id="7"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18</a:t>
            </a:fld>
            <a:endParaRPr lang="en-US"/>
          </a:p>
        </p:txBody>
      </p:sp>
    </p:spTree>
    <p:extLst>
      <p:ext uri="{BB962C8B-B14F-4D97-AF65-F5344CB8AC3E}">
        <p14:creationId xmlns:p14="http://schemas.microsoft.com/office/powerpoint/2010/main" val="1888305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477125" cy="914400"/>
          </a:xfrm>
        </p:spPr>
        <p:txBody>
          <a:bodyPr/>
          <a:lstStyle/>
          <a:p>
            <a:r>
              <a:rPr lang="en-US" sz="4400" b="1" dirty="0" smtClean="0">
                <a:latin typeface="Gill Sans MT" panose="020B0502020104020203" pitchFamily="34" charset="0"/>
              </a:rPr>
              <a:t>Organizational Profile</a:t>
            </a:r>
            <a:endParaRPr lang="en-US" sz="4400" b="1" dirty="0">
              <a:latin typeface="Gill Sans MT" panose="020B0502020104020203" pitchFamily="34" charset="0"/>
            </a:endParaRPr>
          </a:p>
        </p:txBody>
      </p:sp>
      <p:sp>
        <p:nvSpPr>
          <p:cNvPr id="3" name="Content Placeholder 2"/>
          <p:cNvSpPr>
            <a:spLocks noGrp="1"/>
          </p:cNvSpPr>
          <p:nvPr>
            <p:ph idx="1"/>
          </p:nvPr>
        </p:nvSpPr>
        <p:spPr/>
        <p:txBody>
          <a:bodyPr/>
          <a:lstStyle/>
          <a:p>
            <a:r>
              <a:rPr lang="en-US" sz="2400" dirty="0" smtClean="0"/>
              <a:t>If you are with an organization (e.g. staff within a hospital/health care system) - include a few key demographics that are pertinent for the discussion and for the audience to understand about you. These demographics likely impact(ed) your journey to eliminate harm across the board, engage patients, etc.</a:t>
            </a:r>
          </a:p>
          <a:p>
            <a:r>
              <a:rPr lang="en-US" sz="2400" dirty="0" smtClean="0"/>
              <a:t>If you are in a patient advisory role – include a few key demographics of your partner organization (as applicable and or known), as well as a few key highlights of your role, history. </a:t>
            </a:r>
            <a:endParaRPr lang="en-US" sz="2400" dirty="0"/>
          </a:p>
        </p:txBody>
      </p:sp>
      <p:pic>
        <p:nvPicPr>
          <p:cNvPr id="8" name="Picture 2" descr="T:\Externally Funded Projects\HEN - CMS - 80298\Getting Work Done\SLHQ\Marketing and Recruitment\New Logos\SLHQ3-18-14RevOL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HAEmblem"/>
          <p:cNvPicPr>
            <a:picLocks noChangeAspect="1" noChangeArrowheads="1"/>
          </p:cNvPicPr>
          <p:nvPr/>
        </p:nvPicPr>
        <p:blipFill>
          <a:blip r:embed="rId3"/>
          <a:srcRect/>
          <a:stretch>
            <a:fillRect/>
          </a:stretch>
        </p:blipFill>
        <p:spPr bwMode="auto">
          <a:xfrm>
            <a:off x="7540539" y="6093296"/>
            <a:ext cx="1063909" cy="607422"/>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0" y="908720"/>
            <a:ext cx="8604448" cy="584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966" y="5045893"/>
            <a:ext cx="3048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19</a:t>
            </a:fld>
            <a:endParaRPr lang="en-US"/>
          </a:p>
        </p:txBody>
      </p:sp>
    </p:spTree>
    <p:extLst>
      <p:ext uri="{BB962C8B-B14F-4D97-AF65-F5344CB8AC3E}">
        <p14:creationId xmlns:p14="http://schemas.microsoft.com/office/powerpoint/2010/main" val="198705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00447"/>
            <a:ext cx="7632848" cy="4516785"/>
          </a:xfrm>
        </p:spPr>
        <p:txBody>
          <a:bodyPr/>
          <a:lstStyle/>
          <a:p>
            <a:pPr marL="0" indent="0" algn="ctr">
              <a:buNone/>
            </a:pPr>
            <a:r>
              <a:rPr lang="en-US" sz="2800" b="1" dirty="0" smtClean="0">
                <a:solidFill>
                  <a:schemeClr val="tx1"/>
                </a:solidFill>
                <a:latin typeface="Gill Sans MT" panose="020B0502020104020203" pitchFamily="34" charset="0"/>
              </a:rPr>
              <a:t>The Role of Patient and Family Engagement in a High Reliability Organization</a:t>
            </a:r>
          </a:p>
          <a:p>
            <a:pPr marL="0" indent="0" algn="ctr">
              <a:buNone/>
            </a:pPr>
            <a:endParaRPr lang="en-US" sz="1400" dirty="0">
              <a:solidFill>
                <a:schemeClr val="tx1"/>
              </a:solidFill>
              <a:latin typeface="Gill Sans MT" panose="020B0502020104020203" pitchFamily="34" charset="0"/>
            </a:endParaRPr>
          </a:p>
          <a:p>
            <a:pPr marL="0" indent="0">
              <a:buNone/>
            </a:pPr>
            <a:r>
              <a:rPr lang="en-US" b="1" dirty="0" smtClean="0">
                <a:solidFill>
                  <a:schemeClr val="tx1"/>
                </a:solidFill>
                <a:latin typeface="Gill Sans MT" panose="020B0502020104020203" pitchFamily="34" charset="0"/>
              </a:rPr>
              <a:t>Moderator: 		Bev Johnson</a:t>
            </a:r>
          </a:p>
          <a:p>
            <a:pPr marL="0" indent="0">
              <a:buNone/>
            </a:pPr>
            <a:r>
              <a:rPr lang="en-US" dirty="0" smtClean="0">
                <a:solidFill>
                  <a:schemeClr val="tx1"/>
                </a:solidFill>
                <a:latin typeface="Gill Sans MT" panose="020B0502020104020203" pitchFamily="34" charset="0"/>
              </a:rPr>
              <a:t>			President and CEO, Institute for Patient</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and Family Centered Care (IPFCC)</a:t>
            </a:r>
          </a:p>
          <a:p>
            <a:pPr marL="0" indent="0">
              <a:buNone/>
            </a:pPr>
            <a:r>
              <a:rPr lang="en-US" b="1" dirty="0" smtClean="0">
                <a:solidFill>
                  <a:schemeClr val="tx1"/>
                </a:solidFill>
                <a:latin typeface="Gill Sans MT" panose="020B0502020104020203" pitchFamily="34" charset="0"/>
              </a:rPr>
              <a:t>Panelists: </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Mark </a:t>
            </a:r>
            <a:r>
              <a:rPr lang="en-US" b="1" dirty="0" err="1" smtClean="0">
                <a:solidFill>
                  <a:schemeClr val="tx1"/>
                </a:solidFill>
                <a:latin typeface="Gill Sans MT" panose="020B0502020104020203" pitchFamily="34" charset="0"/>
              </a:rPr>
              <a:t>Rumans</a:t>
            </a:r>
            <a:r>
              <a:rPr lang="en-US" b="1" dirty="0" smtClean="0">
                <a:solidFill>
                  <a:schemeClr val="tx1"/>
                </a:solidFill>
                <a:latin typeface="Gill Sans MT" panose="020B0502020104020203" pitchFamily="34" charset="0"/>
              </a:rPr>
              <a:t>, MD</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Chief Medical Officer, </a:t>
            </a:r>
            <a:r>
              <a:rPr lang="en-US" dirty="0" err="1" smtClean="0">
                <a:solidFill>
                  <a:schemeClr val="tx1"/>
                </a:solidFill>
                <a:latin typeface="Gill Sans MT" panose="020B0502020104020203" pitchFamily="34" charset="0"/>
              </a:rPr>
              <a:t>Vidant</a:t>
            </a:r>
            <a:r>
              <a:rPr lang="en-US" dirty="0" smtClean="0">
                <a:solidFill>
                  <a:schemeClr val="tx1"/>
                </a:solidFill>
                <a:latin typeface="Gill Sans MT" panose="020B0502020104020203" pitchFamily="34" charset="0"/>
              </a:rPr>
              <a:t> Health</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Dorothea </a:t>
            </a:r>
            <a:r>
              <a:rPr lang="en-US" b="1" dirty="0" err="1" smtClean="0">
                <a:solidFill>
                  <a:schemeClr val="tx1"/>
                </a:solidFill>
                <a:latin typeface="Gill Sans MT" panose="020B0502020104020203" pitchFamily="34" charset="0"/>
              </a:rPr>
              <a:t>Handron</a:t>
            </a:r>
            <a:endParaRPr lang="en-US" b="1" dirty="0" smtClean="0">
              <a:solidFill>
                <a:schemeClr val="tx1"/>
              </a:solidFill>
              <a:latin typeface="Gill Sans MT" panose="020B0502020104020203" pitchFamily="34" charset="0"/>
            </a:endParaRP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Patient/Family Advisor, </a:t>
            </a:r>
            <a:r>
              <a:rPr lang="en-US" dirty="0" err="1" smtClean="0">
                <a:solidFill>
                  <a:schemeClr val="tx1"/>
                </a:solidFill>
                <a:latin typeface="Gill Sans MT" panose="020B0502020104020203" pitchFamily="34" charset="0"/>
              </a:rPr>
              <a:t>Vidant</a:t>
            </a:r>
            <a:r>
              <a:rPr lang="en-US" dirty="0" smtClean="0">
                <a:solidFill>
                  <a:schemeClr val="tx1"/>
                </a:solidFill>
                <a:latin typeface="Gill Sans MT" panose="020B0502020104020203" pitchFamily="34" charset="0"/>
              </a:rPr>
              <a:t> Health</a:t>
            </a:r>
          </a:p>
          <a:p>
            <a:pPr marL="0" indent="0">
              <a:buNone/>
            </a:pP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Mary Cooper, MD</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Vice President and Chief Quality Officer, 				Connecticut Hospital Association</a:t>
            </a:r>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602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3"/>
          <a:srcRect/>
          <a:stretch>
            <a:fillRect/>
          </a:stretch>
        </p:blipFill>
        <p:spPr bwMode="auto">
          <a:xfrm>
            <a:off x="123715" y="6165304"/>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2</a:t>
            </a:fld>
            <a:endParaRPr lang="en-US"/>
          </a:p>
        </p:txBody>
      </p:sp>
    </p:spTree>
    <p:extLst>
      <p:ext uri="{BB962C8B-B14F-4D97-AF65-F5344CB8AC3E}">
        <p14:creationId xmlns:p14="http://schemas.microsoft.com/office/powerpoint/2010/main" val="2966148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619672" y="2852936"/>
            <a:ext cx="6102324" cy="87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p>
            <a:pPr fontAlgn="auto">
              <a:spcBef>
                <a:spcPts val="0"/>
              </a:spcBef>
              <a:spcAft>
                <a:spcPts val="0"/>
              </a:spcAft>
            </a:pPr>
            <a:r>
              <a:rPr lang="en-US" sz="5100" b="1" dirty="0">
                <a:solidFill>
                  <a:prstClr val="black"/>
                </a:solidFill>
                <a:latin typeface="Calibri"/>
                <a:ea typeface="+mn-ea"/>
                <a:cs typeface="+mn-cs"/>
              </a:rPr>
              <a:t>Safety Starts </a:t>
            </a:r>
            <a:r>
              <a:rPr lang="en-US" sz="5100" b="1" dirty="0" smtClean="0">
                <a:solidFill>
                  <a:prstClr val="black"/>
                </a:solidFill>
                <a:latin typeface="Calibri"/>
                <a:ea typeface="+mn-ea"/>
                <a:cs typeface="+mn-cs"/>
              </a:rPr>
              <a:t>With </a:t>
            </a:r>
            <a:r>
              <a:rPr lang="en-US" sz="5100" b="1" dirty="0">
                <a:solidFill>
                  <a:prstClr val="black"/>
                </a:solidFill>
                <a:latin typeface="Calibri"/>
                <a:ea typeface="+mn-ea"/>
                <a:cs typeface="+mn-cs"/>
              </a:rPr>
              <a:t>Me</a:t>
            </a:r>
            <a:endParaRPr lang="en-US" sz="5100" dirty="0">
              <a:solidFill>
                <a:prstClr val="black"/>
              </a:solidFill>
              <a:latin typeface="Calibri"/>
              <a:ea typeface="+mn-ea"/>
              <a:cs typeface="+mn-cs"/>
            </a:endParaRPr>
          </a:p>
        </p:txBody>
      </p:sp>
      <p:sp>
        <p:nvSpPr>
          <p:cNvPr id="19460" name="Rectangle 13"/>
          <p:cNvSpPr>
            <a:spLocks noChangeArrowheads="1"/>
          </p:cNvSpPr>
          <p:nvPr/>
        </p:nvSpPr>
        <p:spPr bwMode="auto">
          <a:xfrm>
            <a:off x="1331640" y="3789040"/>
            <a:ext cx="6676571" cy="2041720"/>
          </a:xfrm>
          <a:prstGeom prst="rect">
            <a:avLst/>
          </a:prstGeom>
          <a:solidFill>
            <a:srgbClr val="3B3FF1"/>
          </a:solidFill>
          <a:ln w="9525" cap="rnd">
            <a:solidFill>
              <a:schemeClr val="tx1"/>
            </a:solidFill>
            <a:miter lim="800000"/>
            <a:headEnd/>
            <a:tailEnd/>
          </a:ln>
        </p:spPr>
        <p:txBody>
          <a:bodyPr lIns="86493" tIns="43247" rIns="86493" bIns="43247">
            <a:spAutoFit/>
          </a:bodyPr>
          <a:lstStyle/>
          <a:p>
            <a:pPr algn="ctr" fontAlgn="auto">
              <a:spcBef>
                <a:spcPts val="0"/>
              </a:spcBef>
              <a:spcAft>
                <a:spcPts val="0"/>
              </a:spcAft>
            </a:pPr>
            <a:r>
              <a:rPr lang="en-US" sz="1900" dirty="0">
                <a:solidFill>
                  <a:prstClr val="white"/>
                </a:solidFill>
                <a:latin typeface="Calibri"/>
                <a:ea typeface="+mn-ea"/>
                <a:cs typeface="+mn-cs"/>
              </a:rPr>
              <a:t>“The </a:t>
            </a:r>
            <a:r>
              <a:rPr lang="en-US" sz="1900" dirty="0">
                <a:solidFill>
                  <a:prstClr val="white"/>
                </a:solidFill>
                <a:latin typeface="Gill Sans MT" panose="020B0502020104020203" pitchFamily="34" charset="0"/>
                <a:ea typeface="+mn-ea"/>
                <a:cs typeface="+mn-cs"/>
              </a:rPr>
              <a:t>number one priority for Connecticut hospitals is </a:t>
            </a:r>
            <a:r>
              <a:rPr lang="en-US" sz="1900" b="1" dirty="0">
                <a:solidFill>
                  <a:prstClr val="white"/>
                </a:solidFill>
                <a:latin typeface="Gill Sans MT" panose="020B0502020104020203" pitchFamily="34" charset="0"/>
                <a:ea typeface="+mn-ea"/>
                <a:cs typeface="+mn-cs"/>
              </a:rPr>
              <a:t>ensuring patient safety while delivering the highest quality of care</a:t>
            </a:r>
            <a:r>
              <a:rPr lang="en-US" sz="1900" dirty="0" smtClean="0">
                <a:solidFill>
                  <a:prstClr val="white"/>
                </a:solidFill>
                <a:latin typeface="Gill Sans MT" panose="020B0502020104020203" pitchFamily="34" charset="0"/>
                <a:ea typeface="+mn-ea"/>
                <a:cs typeface="+mn-cs"/>
              </a:rPr>
              <a:t>.  </a:t>
            </a:r>
            <a:endParaRPr lang="en-US" sz="1900" dirty="0">
              <a:solidFill>
                <a:prstClr val="white"/>
              </a:solidFill>
              <a:latin typeface="Gill Sans MT" panose="020B0502020104020203" pitchFamily="34" charset="0"/>
              <a:ea typeface="+mn-ea"/>
              <a:cs typeface="+mn-cs"/>
            </a:endParaRPr>
          </a:p>
          <a:p>
            <a:pPr algn="ctr" fontAlgn="auto">
              <a:spcBef>
                <a:spcPts val="0"/>
              </a:spcBef>
              <a:spcAft>
                <a:spcPts val="0"/>
              </a:spcAft>
            </a:pPr>
            <a:endParaRPr lang="en-US" sz="1300" i="1" u="sng" dirty="0">
              <a:solidFill>
                <a:prstClr val="white"/>
              </a:solidFill>
              <a:latin typeface="Gill Sans MT" panose="020B0502020104020203" pitchFamily="34" charset="0"/>
              <a:ea typeface="+mn-ea"/>
              <a:cs typeface="+mn-cs"/>
            </a:endParaRPr>
          </a:p>
          <a:p>
            <a:pPr algn="ctr" fontAlgn="auto">
              <a:spcBef>
                <a:spcPts val="0"/>
              </a:spcBef>
              <a:spcAft>
                <a:spcPts val="0"/>
              </a:spcAft>
            </a:pPr>
            <a:r>
              <a:rPr lang="en-US" sz="1900" i="1" u="sng" dirty="0">
                <a:solidFill>
                  <a:prstClr val="white"/>
                </a:solidFill>
                <a:latin typeface="Gill Sans MT" panose="020B0502020104020203" pitchFamily="34" charset="0"/>
                <a:ea typeface="+mn-ea"/>
                <a:cs typeface="+mn-cs"/>
              </a:rPr>
              <a:t>Patients and their families depend on our hospitals </a:t>
            </a:r>
            <a:r>
              <a:rPr lang="en-US" sz="1900" dirty="0">
                <a:solidFill>
                  <a:prstClr val="white"/>
                </a:solidFill>
                <a:latin typeface="Gill Sans MT" panose="020B0502020104020203" pitchFamily="34" charset="0"/>
                <a:ea typeface="+mn-ea"/>
                <a:cs typeface="+mn-cs"/>
              </a:rPr>
              <a:t>to deliver outstanding care under the </a:t>
            </a:r>
            <a:r>
              <a:rPr lang="en-US" sz="1900" b="1" i="1" dirty="0">
                <a:solidFill>
                  <a:prstClr val="white"/>
                </a:solidFill>
                <a:latin typeface="Gill Sans MT" panose="020B0502020104020203" pitchFamily="34" charset="0"/>
                <a:ea typeface="+mn-ea"/>
                <a:cs typeface="+mn-cs"/>
              </a:rPr>
              <a:t>safest possible conditions</a:t>
            </a:r>
            <a:r>
              <a:rPr lang="en-US" sz="1900" dirty="0" smtClean="0">
                <a:solidFill>
                  <a:prstClr val="white"/>
                </a:solidFill>
                <a:latin typeface="Gill Sans MT" panose="020B0502020104020203" pitchFamily="34" charset="0"/>
                <a:ea typeface="+mn-ea"/>
                <a:cs typeface="+mn-cs"/>
              </a:rPr>
              <a:t>.”</a:t>
            </a:r>
          </a:p>
          <a:p>
            <a:pPr algn="ctr" fontAlgn="auto">
              <a:spcBef>
                <a:spcPts val="0"/>
              </a:spcBef>
              <a:spcAft>
                <a:spcPts val="0"/>
              </a:spcAft>
            </a:pPr>
            <a:endParaRPr lang="en-US" sz="1900" dirty="0">
              <a:solidFill>
                <a:prstClr val="white"/>
              </a:solidFill>
              <a:latin typeface="Gill Sans MT" panose="020B0502020104020203" pitchFamily="34" charset="0"/>
              <a:ea typeface="+mn-ea"/>
              <a:cs typeface="+mn-cs"/>
            </a:endParaRPr>
          </a:p>
          <a:p>
            <a:pPr algn="ctr" fontAlgn="auto">
              <a:spcBef>
                <a:spcPts val="0"/>
              </a:spcBef>
              <a:spcAft>
                <a:spcPts val="0"/>
              </a:spcAft>
            </a:pPr>
            <a:r>
              <a:rPr lang="en-US" sz="1900" dirty="0" smtClean="0">
                <a:solidFill>
                  <a:prstClr val="white"/>
                </a:solidFill>
                <a:latin typeface="Gill Sans MT" panose="020B0502020104020203" pitchFamily="34" charset="0"/>
                <a:ea typeface="+mn-ea"/>
                <a:cs typeface="+mn-cs"/>
              </a:rPr>
              <a:t>We can’t talk about PFE until we ensure our patients are safe.</a:t>
            </a:r>
            <a:endParaRPr lang="en-US" sz="1900" dirty="0">
              <a:solidFill>
                <a:prstClr val="white"/>
              </a:solidFill>
              <a:latin typeface="Gill Sans MT" panose="020B0502020104020203" pitchFamily="34" charset="0"/>
              <a:ea typeface="+mn-ea"/>
              <a:cs typeface="+mn-cs"/>
            </a:endParaRPr>
          </a:p>
        </p:txBody>
      </p:sp>
      <p:pic>
        <p:nvPicPr>
          <p:cNvPr id="19461" name="Picture 6" descr="C:\Users\Steve Kreiser\AppData\Local\Microsoft\Windows\Temporary Internet Files\Content.Outlook\5ZOEWLHN\CHA_HPI_Safety-logo_final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729705"/>
            <a:ext cx="4652130" cy="129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16696" y="2132856"/>
            <a:ext cx="5996525" cy="923330"/>
          </a:xfrm>
          <a:prstGeom prst="rect">
            <a:avLst/>
          </a:prstGeom>
        </p:spPr>
        <p:txBody>
          <a:bodyPr wrap="square">
            <a:spAutoFit/>
          </a:bodyPr>
          <a:lstStyle/>
          <a:p>
            <a:pPr fontAlgn="auto">
              <a:spcBef>
                <a:spcPts val="0"/>
              </a:spcBef>
              <a:spcAft>
                <a:spcPts val="0"/>
              </a:spcAft>
            </a:pPr>
            <a:r>
              <a:rPr lang="en-US" sz="5400" b="1" dirty="0" smtClean="0">
                <a:solidFill>
                  <a:prstClr val="black"/>
                </a:solidFill>
                <a:latin typeface="Calibri"/>
              </a:rPr>
              <a:t>PFE </a:t>
            </a:r>
            <a:r>
              <a:rPr lang="en-US" sz="5400" b="1" dirty="0">
                <a:solidFill>
                  <a:prstClr val="black"/>
                </a:solidFill>
                <a:latin typeface="Calibri"/>
              </a:rPr>
              <a:t>Starts </a:t>
            </a:r>
            <a:r>
              <a:rPr lang="en-US" sz="5400" b="1" dirty="0" smtClean="0">
                <a:solidFill>
                  <a:prstClr val="black"/>
                </a:solidFill>
                <a:latin typeface="Calibri"/>
              </a:rPr>
              <a:t>With </a:t>
            </a:r>
            <a:r>
              <a:rPr lang="en-US" sz="5400" b="1" dirty="0">
                <a:solidFill>
                  <a:prstClr val="black"/>
                </a:solidFill>
                <a:latin typeface="Calibri"/>
              </a:rPr>
              <a:t>Me</a:t>
            </a:r>
            <a:endParaRPr lang="en-US" sz="5400" dirty="0">
              <a:solidFill>
                <a:prstClr val="black"/>
              </a:solidFill>
              <a:latin typeface="Calibri"/>
            </a:endParaRPr>
          </a:p>
        </p:txBody>
      </p:sp>
      <p:sp>
        <p:nvSpPr>
          <p:cNvPr id="10" name="Slide Number Placeholder 2"/>
          <p:cNvSpPr txBox="1">
            <a:spLocks/>
          </p:cNvSpPr>
          <p:nvPr/>
        </p:nvSpPr>
        <p:spPr>
          <a:xfrm>
            <a:off x="6902896" y="6481142"/>
            <a:ext cx="2133600" cy="4762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lgn="r">
              <a:defRPr/>
            </a:pPr>
            <a:fld id="{D73A5FE3-A38E-4E71-8EAB-83887A815D16}" type="slidenum">
              <a:rPr lang="en-US" sz="1200" smtClean="0">
                <a:latin typeface="Gill Sans MT" panose="020B0502020104020203" pitchFamily="34" charset="0"/>
                <a:cs typeface="Arial" panose="020B0604020202020204" pitchFamily="34" charset="0"/>
              </a:rPr>
              <a:pPr algn="r">
                <a:defRPr/>
              </a:pPr>
              <a:t>20</a:t>
            </a:fld>
            <a:endParaRPr lang="en-US" sz="1200" dirty="0">
              <a:latin typeface="Gill Sans MT" panose="020B0502020104020203" pitchFamily="34" charset="0"/>
              <a:cs typeface="Arial" panose="020B0604020202020204" pitchFamily="34" charset="0"/>
            </a:endParaRPr>
          </a:p>
        </p:txBody>
      </p:sp>
      <p:pic>
        <p:nvPicPr>
          <p:cNvPr id="11"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3110" y="6156037"/>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HAEmblem"/>
          <p:cNvPicPr>
            <a:picLocks noChangeAspect="1" noChangeArrowheads="1"/>
          </p:cNvPicPr>
          <p:nvPr/>
        </p:nvPicPr>
        <p:blipFill>
          <a:blip r:embed="rId5"/>
          <a:srcRect/>
          <a:stretch>
            <a:fillRect/>
          </a:stretch>
        </p:blipFill>
        <p:spPr bwMode="auto">
          <a:xfrm>
            <a:off x="179512" y="6205954"/>
            <a:ext cx="1063909" cy="607422"/>
          </a:xfrm>
          <a:prstGeom prst="rect">
            <a:avLst/>
          </a:prstGeom>
          <a:noFill/>
          <a:ln w="9525">
            <a:noFill/>
            <a:miter lim="800000"/>
            <a:headEnd/>
            <a:tailEnd/>
          </a:ln>
        </p:spPr>
      </p:pic>
    </p:spTree>
    <p:extLst>
      <p:ext uri="{BB962C8B-B14F-4D97-AF65-F5344CB8AC3E}">
        <p14:creationId xmlns:p14="http://schemas.microsoft.com/office/powerpoint/2010/main" val="643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45"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anim calcmode="lin" valueType="num">
                                      <p:cBhvr>
                                        <p:cTn id="11" dur="2000" fill="hold"/>
                                        <p:tgtEl>
                                          <p:spTgt spid="19459"/>
                                        </p:tgtEl>
                                        <p:attrNameLst>
                                          <p:attrName>ppt_w</p:attrName>
                                        </p:attrNameLst>
                                      </p:cBhvr>
                                      <p:tavLst>
                                        <p:tav tm="0" fmla="#ppt_w*sin(2.5*pi*$)">
                                          <p:val>
                                            <p:fltVal val="0"/>
                                          </p:val>
                                        </p:tav>
                                        <p:tav tm="100000">
                                          <p:val>
                                            <p:fltVal val="1"/>
                                          </p:val>
                                        </p:tav>
                                      </p:tavLst>
                                    </p:anim>
                                    <p:anim calcmode="lin" valueType="num">
                                      <p:cBhvr>
                                        <p:cTn id="12" dur="2000" fill="hold"/>
                                        <p:tgtEl>
                                          <p:spTgt spid="1945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circle(in)">
                                      <p:cBhvr>
                                        <p:cTn id="1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1324"/>
            <a:ext cx="2543175"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sharp.CHA_DOMAIN\AppData\Local\Microsoft\Windows\Temporary Internet Files\Content.Outlook\CQLCQZLW\ch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075" y="4114800"/>
            <a:ext cx="3124200" cy="208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4907786" y="1454943"/>
            <a:ext cx="3840678" cy="4278313"/>
          </a:xfrm>
        </p:spPr>
        <p:txBody>
          <a:bodyPr/>
          <a:lstStyle/>
          <a:p>
            <a:r>
              <a:rPr lang="en-US" sz="3600" dirty="0" smtClean="0">
                <a:latin typeface="Gill Sans MT" panose="020B0502020104020203" pitchFamily="34" charset="0"/>
              </a:rPr>
              <a:t>Clear </a:t>
            </a:r>
            <a:r>
              <a:rPr lang="en-US" sz="3600" dirty="0">
                <a:latin typeface="Gill Sans MT" panose="020B0502020104020203" pitchFamily="34" charset="0"/>
              </a:rPr>
              <a:t>e</a:t>
            </a:r>
            <a:r>
              <a:rPr lang="en-US" sz="3600" dirty="0" smtClean="0">
                <a:latin typeface="Gill Sans MT" panose="020B0502020104020203" pitchFamily="34" charset="0"/>
              </a:rPr>
              <a:t>xpectations</a:t>
            </a:r>
          </a:p>
          <a:p>
            <a:r>
              <a:rPr lang="en-US" sz="3600" dirty="0" smtClean="0">
                <a:latin typeface="Gill Sans MT" panose="020B0502020104020203" pitchFamily="34" charset="0"/>
              </a:rPr>
              <a:t>Consistency</a:t>
            </a:r>
          </a:p>
          <a:p>
            <a:r>
              <a:rPr lang="en-US" sz="3600" dirty="0" smtClean="0">
                <a:latin typeface="Gill Sans MT" panose="020B0502020104020203" pitchFamily="34" charset="0"/>
              </a:rPr>
              <a:t>Communication</a:t>
            </a:r>
          </a:p>
          <a:p>
            <a:r>
              <a:rPr lang="en-US" sz="3600" dirty="0" smtClean="0">
                <a:latin typeface="Gill Sans MT" panose="020B0502020104020203" pitchFamily="34" charset="0"/>
              </a:rPr>
              <a:t>Comfort</a:t>
            </a:r>
          </a:p>
          <a:p>
            <a:r>
              <a:rPr lang="en-US" sz="3600" dirty="0" smtClean="0">
                <a:latin typeface="Gill Sans MT" panose="020B0502020104020203" pitchFamily="34" charset="0"/>
              </a:rPr>
              <a:t>Coordination</a:t>
            </a:r>
          </a:p>
          <a:p>
            <a:r>
              <a:rPr lang="en-US" sz="3600" dirty="0" smtClean="0">
                <a:latin typeface="Gill Sans MT" panose="020B0502020104020203" pitchFamily="34" charset="0"/>
              </a:rPr>
              <a:t>Commitment</a:t>
            </a:r>
          </a:p>
          <a:p>
            <a:endParaRPr lang="en-US" dirty="0">
              <a:latin typeface="Gill Sans MT" panose="020B0502020104020203"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27099"/>
            <a:ext cx="1900238"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107504" y="116632"/>
            <a:ext cx="8839200" cy="792088"/>
          </a:xfrm>
        </p:spPr>
        <p:txBody>
          <a:bodyPr>
            <a:noAutofit/>
          </a:bodyPr>
          <a:lstStyle/>
          <a:p>
            <a:pPr>
              <a:lnSpc>
                <a:spcPct val="90000"/>
              </a:lnSpc>
            </a:pPr>
            <a:r>
              <a:rPr lang="en-US" sz="3600" b="1" dirty="0" smtClean="0">
                <a:latin typeface="Gill Sans MT" panose="020B0502020104020203" pitchFamily="34" charset="0"/>
              </a:rPr>
              <a:t>High-Touch Patient Family Engagement</a:t>
            </a:r>
            <a:endParaRPr lang="en-US" sz="3600" b="1" dirty="0">
              <a:latin typeface="Gill Sans MT" panose="020B0502020104020203" pitchFamily="34" charset="0"/>
            </a:endParaRPr>
          </a:p>
        </p:txBody>
      </p:sp>
      <p:pic>
        <p:nvPicPr>
          <p:cNvPr id="12" name="Picture 2" descr="T:\Externally Funded Projects\HEN - CMS - 80298\Getting Work Done\SLHQ\Marketing and Recruitment\New Logos\SLHQ3-18-14RevOLrgb.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HAEmblem"/>
          <p:cNvPicPr>
            <a:picLocks noChangeAspect="1" noChangeArrowheads="1"/>
          </p:cNvPicPr>
          <p:nvPr/>
        </p:nvPicPr>
        <p:blipFill>
          <a:blip r:embed="rId6"/>
          <a:srcRect/>
          <a:stretch>
            <a:fillRect/>
          </a:stretch>
        </p:blipFill>
        <p:spPr bwMode="auto">
          <a:xfrm>
            <a:off x="313828" y="610128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E707B51B-45E2-45BA-AE16-3A588449B146}" type="slidenum">
              <a:rPr lang="en-US" smtClean="0"/>
              <a:pPr>
                <a:defRPr/>
              </a:pPr>
              <a:t>21</a:t>
            </a:fld>
            <a:endParaRPr lang="en-US"/>
          </a:p>
        </p:txBody>
      </p:sp>
    </p:spTree>
    <p:extLst>
      <p:ext uri="{BB962C8B-B14F-4D97-AF65-F5344CB8AC3E}">
        <p14:creationId xmlns:p14="http://schemas.microsoft.com/office/powerpoint/2010/main" val="253828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792088"/>
          </a:xfrm>
        </p:spPr>
        <p:txBody>
          <a:bodyPr>
            <a:noAutofit/>
          </a:bodyPr>
          <a:lstStyle/>
          <a:p>
            <a:pPr>
              <a:lnSpc>
                <a:spcPct val="90000"/>
              </a:lnSpc>
            </a:pPr>
            <a:r>
              <a:rPr lang="en-US" sz="4400" b="1" dirty="0" smtClean="0">
                <a:latin typeface="Gill Sans MT" panose="020B0502020104020203" pitchFamily="34" charset="0"/>
              </a:rPr>
              <a:t>HROs: Leadership</a:t>
            </a:r>
            <a:endParaRPr lang="en-US" sz="4400" b="1" dirty="0">
              <a:latin typeface="Gill Sans MT" panose="020B0502020104020203" pitchFamily="34" charset="0"/>
            </a:endParaRPr>
          </a:p>
        </p:txBody>
      </p:sp>
      <p:sp>
        <p:nvSpPr>
          <p:cNvPr id="3" name="Text Placeholder 2"/>
          <p:cNvSpPr>
            <a:spLocks noGrp="1"/>
          </p:cNvSpPr>
          <p:nvPr>
            <p:ph type="body" idx="1"/>
          </p:nvPr>
        </p:nvSpPr>
        <p:spPr>
          <a:xfrm>
            <a:off x="-1" y="980728"/>
            <a:ext cx="4154487" cy="648072"/>
          </a:xfrm>
        </p:spPr>
        <p:txBody>
          <a:bodyPr/>
          <a:lstStyle/>
          <a:p>
            <a:r>
              <a:rPr lang="en-US" dirty="0">
                <a:solidFill>
                  <a:srgbClr val="3F5EA9"/>
                </a:solidFill>
                <a:latin typeface="Gill Sans MT" panose="020B0502020104020203" pitchFamily="34" charset="0"/>
              </a:rPr>
              <a:t>Senior </a:t>
            </a:r>
            <a:r>
              <a:rPr lang="en-US" dirty="0" smtClean="0">
                <a:solidFill>
                  <a:srgbClr val="3F5EA9"/>
                </a:solidFill>
                <a:latin typeface="Gill Sans MT" panose="020B0502020104020203" pitchFamily="34" charset="0"/>
              </a:rPr>
              <a:t>Leader </a:t>
            </a:r>
            <a:r>
              <a:rPr lang="en-US" dirty="0">
                <a:solidFill>
                  <a:srgbClr val="3F5EA9"/>
                </a:solidFill>
                <a:latin typeface="Gill Sans MT" panose="020B0502020104020203" pitchFamily="34" charset="0"/>
              </a:rPr>
              <a:t>E</a:t>
            </a:r>
            <a:r>
              <a:rPr lang="en-US" dirty="0" smtClean="0">
                <a:solidFill>
                  <a:srgbClr val="3F5EA9"/>
                </a:solidFill>
                <a:latin typeface="Gill Sans MT" panose="020B0502020104020203" pitchFamily="34" charset="0"/>
              </a:rPr>
              <a:t>ngagement</a:t>
            </a:r>
            <a:endParaRPr lang="en-US" dirty="0">
              <a:solidFill>
                <a:srgbClr val="3F5EA9"/>
              </a:solidFill>
              <a:latin typeface="Gill Sans MT" panose="020B0502020104020203" pitchFamily="34" charset="0"/>
            </a:endParaRPr>
          </a:p>
        </p:txBody>
      </p:sp>
      <p:sp>
        <p:nvSpPr>
          <p:cNvPr id="5" name="Text Placeholder 4"/>
          <p:cNvSpPr>
            <a:spLocks noGrp="1"/>
          </p:cNvSpPr>
          <p:nvPr>
            <p:ph type="body" sz="quarter" idx="3"/>
          </p:nvPr>
        </p:nvSpPr>
        <p:spPr>
          <a:xfrm>
            <a:off x="4427984" y="1143000"/>
            <a:ext cx="4716017" cy="639762"/>
          </a:xfrm>
        </p:spPr>
        <p:txBody>
          <a:bodyPr>
            <a:noAutofit/>
          </a:bodyPr>
          <a:lstStyle/>
          <a:p>
            <a:pPr algn="ctr"/>
            <a:r>
              <a:rPr lang="en-US" dirty="0" smtClean="0">
                <a:solidFill>
                  <a:srgbClr val="3F5EA9"/>
                </a:solidFill>
                <a:latin typeface="Gill Sans MT" panose="020B0502020104020203" pitchFamily="34" charset="0"/>
              </a:rPr>
              <a:t>Morning Huddles </a:t>
            </a:r>
            <a:r>
              <a:rPr lang="en-US" dirty="0">
                <a:solidFill>
                  <a:srgbClr val="3F5EA9"/>
                </a:solidFill>
                <a:latin typeface="Gill Sans MT" panose="020B0502020104020203" pitchFamily="34" charset="0"/>
              </a:rPr>
              <a:t>A</a:t>
            </a:r>
            <a:r>
              <a:rPr lang="en-US" dirty="0" smtClean="0">
                <a:solidFill>
                  <a:srgbClr val="3F5EA9"/>
                </a:solidFill>
                <a:latin typeface="Gill Sans MT" panose="020B0502020104020203" pitchFamily="34" charset="0"/>
              </a:rPr>
              <a:t>cross </a:t>
            </a:r>
          </a:p>
          <a:p>
            <a:pPr algn="ctr"/>
            <a:r>
              <a:rPr lang="en-US" dirty="0" smtClean="0">
                <a:solidFill>
                  <a:srgbClr val="3F5EA9"/>
                </a:solidFill>
                <a:latin typeface="Gill Sans MT" panose="020B0502020104020203" pitchFamily="34" charset="0"/>
              </a:rPr>
              <a:t>the State</a:t>
            </a:r>
          </a:p>
        </p:txBody>
      </p:sp>
      <p:pic>
        <p:nvPicPr>
          <p:cNvPr id="205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752600"/>
            <a:ext cx="3804790" cy="2659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2" y="1752600"/>
            <a:ext cx="3937478" cy="2811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941618"/>
            <a:ext cx="4041775"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89320" y="4267378"/>
            <a:ext cx="2682240" cy="201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2111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48" y="0"/>
            <a:ext cx="9144000" cy="878160"/>
          </a:xfrm>
        </p:spPr>
        <p:txBody>
          <a:bodyPr>
            <a:noAutofit/>
          </a:bodyPr>
          <a:lstStyle/>
          <a:p>
            <a:pPr>
              <a:lnSpc>
                <a:spcPct val="90000"/>
              </a:lnSpc>
            </a:pPr>
            <a:r>
              <a:rPr lang="en-US" sz="4400" b="1" dirty="0" smtClean="0">
                <a:latin typeface="Gill Sans MT" panose="020B0502020104020203" pitchFamily="34" charset="0"/>
              </a:rPr>
              <a:t>HROs: Endorsing</a:t>
            </a:r>
            <a:r>
              <a:rPr lang="en-US" sz="4400" b="1" dirty="0" smtClean="0">
                <a:solidFill>
                  <a:srgbClr val="3F5EA9"/>
                </a:solidFill>
                <a:latin typeface="Gill Sans MT" panose="020B0502020104020203" pitchFamily="34" charset="0"/>
              </a:rPr>
              <a:t> </a:t>
            </a:r>
            <a:r>
              <a:rPr lang="en-US" sz="4400" b="1" dirty="0">
                <a:latin typeface="Gill Sans MT" panose="020B0502020104020203" pitchFamily="34" charset="0"/>
              </a:rPr>
              <a:t>B</a:t>
            </a:r>
            <a:r>
              <a:rPr lang="en-US" sz="4400" b="1" dirty="0" smtClean="0">
                <a:latin typeface="Gill Sans MT" panose="020B0502020104020203" pitchFamily="34" charset="0"/>
              </a:rPr>
              <a:t>ehaviors</a:t>
            </a:r>
            <a:endParaRPr lang="en-US" sz="4400" b="1" dirty="0">
              <a:latin typeface="Gill Sans MT" panose="020B05020201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703597"/>
            <a:ext cx="3810000" cy="2540000"/>
          </a:xfrm>
          <a:prstGeom prst="rect">
            <a:avLst/>
          </a:prstGeom>
          <a:ln>
            <a:noFill/>
          </a:ln>
          <a:effectLst>
            <a:outerShdw blurRad="292100" dist="139700" dir="2700000" algn="tl" rotWithShape="0">
              <a:srgbClr val="333333">
                <a:alpha val="65000"/>
              </a:srgbClr>
            </a:outerShdw>
          </a:effectLst>
        </p:spPr>
      </p:pic>
      <p:grpSp>
        <p:nvGrpSpPr>
          <p:cNvPr id="34" name="Group 31"/>
          <p:cNvGrpSpPr>
            <a:grpSpLocks/>
          </p:cNvGrpSpPr>
          <p:nvPr/>
        </p:nvGrpSpPr>
        <p:grpSpPr bwMode="auto">
          <a:xfrm>
            <a:off x="168591" y="1034752"/>
            <a:ext cx="4691441" cy="5562600"/>
            <a:chOff x="2362200" y="304800"/>
            <a:chExt cx="4926013" cy="6781800"/>
          </a:xfrm>
        </p:grpSpPr>
        <p:graphicFrame>
          <p:nvGraphicFramePr>
            <p:cNvPr id="35" name="Object 2"/>
            <p:cNvGraphicFramePr>
              <a:graphicFrameLocks noChangeAspect="1"/>
            </p:cNvGraphicFramePr>
            <p:nvPr/>
          </p:nvGraphicFramePr>
          <p:xfrm>
            <a:off x="2362200" y="304800"/>
            <a:ext cx="4926013" cy="6781800"/>
          </p:xfrm>
          <a:graphic>
            <a:graphicData uri="http://schemas.openxmlformats.org/presentationml/2006/ole">
              <mc:AlternateContent xmlns:mc="http://schemas.openxmlformats.org/markup-compatibility/2006">
                <mc:Choice xmlns:v="urn:schemas-microsoft-com:vml" Requires="v">
                  <p:oleObj spid="_x0000_s4113" r:id="rId5" imgW="5279188" imgH="6831907" progId="">
                    <p:embed/>
                  </p:oleObj>
                </mc:Choice>
                <mc:Fallback>
                  <p:oleObj r:id="rId5" imgW="5279188" imgH="683190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4926013" cy="6781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35"/>
            <p:cNvSpPr/>
            <p:nvPr/>
          </p:nvSpPr>
          <p:spPr bwMode="auto">
            <a:xfrm>
              <a:off x="2763838" y="539750"/>
              <a:ext cx="4322762" cy="138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37" name="TextBox 5"/>
            <p:cNvSpPr txBox="1">
              <a:spLocks noChangeArrowheads="1"/>
            </p:cNvSpPr>
            <p:nvPr/>
          </p:nvSpPr>
          <p:spPr bwMode="auto">
            <a:xfrm>
              <a:off x="2519279" y="1161396"/>
              <a:ext cx="2972074" cy="49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latin typeface="FrankRuehl" pitchFamily="34" charset="-79"/>
                  <a:cs typeface="FrankRuehl" pitchFamily="34" charset="-79"/>
                </a:rPr>
                <a:t>Safety Starts with Me</a:t>
              </a:r>
            </a:p>
          </p:txBody>
        </p:sp>
        <p:sp>
          <p:nvSpPr>
            <p:cNvPr id="38" name="Rectangle 37"/>
            <p:cNvSpPr/>
            <p:nvPr/>
          </p:nvSpPr>
          <p:spPr bwMode="auto">
            <a:xfrm>
              <a:off x="3267075" y="3424238"/>
              <a:ext cx="3216275" cy="749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39" name="TextBox 10"/>
            <p:cNvSpPr txBox="1">
              <a:spLocks noChangeArrowheads="1"/>
            </p:cNvSpPr>
            <p:nvPr/>
          </p:nvSpPr>
          <p:spPr bwMode="auto">
            <a:xfrm>
              <a:off x="3266978" y="3636679"/>
              <a:ext cx="1607038" cy="25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900" b="1"/>
                <a:t> Self-check using STAR</a:t>
              </a:r>
            </a:p>
          </p:txBody>
        </p:sp>
        <p:sp>
          <p:nvSpPr>
            <p:cNvPr id="40" name="Rectangle 39"/>
            <p:cNvSpPr/>
            <p:nvPr/>
          </p:nvSpPr>
          <p:spPr bwMode="auto">
            <a:xfrm>
              <a:off x="3267075" y="4173538"/>
              <a:ext cx="3216275" cy="641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41" name="TextBox 12"/>
            <p:cNvSpPr txBox="1">
              <a:spLocks noChangeArrowheads="1"/>
            </p:cNvSpPr>
            <p:nvPr/>
          </p:nvSpPr>
          <p:spPr bwMode="auto">
            <a:xfrm>
              <a:off x="3252316" y="4084344"/>
              <a:ext cx="3640286" cy="39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a:solidFill>
                    <a:srgbClr val="2C3FF4"/>
                  </a:solidFill>
                  <a:latin typeface="FrankRuehl" pitchFamily="34" charset="-79"/>
                  <a:cs typeface="FrankRuehl" pitchFamily="34" charset="-79"/>
                </a:rPr>
                <a:t>Mentor Each Other – </a:t>
              </a:r>
              <a:r>
                <a:rPr lang="en-US" b="1">
                  <a:solidFill>
                    <a:srgbClr val="2C3FF4"/>
                  </a:solidFill>
                  <a:latin typeface="FrankRuehl" pitchFamily="34" charset="-79"/>
                  <a:cs typeface="FrankRuehl" pitchFamily="34" charset="-79"/>
                </a:rPr>
                <a:t>200%</a:t>
              </a:r>
              <a:r>
                <a:rPr lang="en-US" sz="1500" b="1">
                  <a:solidFill>
                    <a:srgbClr val="2C3FF4"/>
                  </a:solidFill>
                  <a:latin typeface="FrankRuehl" pitchFamily="34" charset="-79"/>
                  <a:cs typeface="FrankRuehl" pitchFamily="34" charset="-79"/>
                </a:rPr>
                <a:t> Accountability</a:t>
              </a:r>
            </a:p>
          </p:txBody>
        </p:sp>
        <p:sp>
          <p:nvSpPr>
            <p:cNvPr id="42" name="TextBox 13"/>
            <p:cNvSpPr txBox="1">
              <a:spLocks noChangeArrowheads="1"/>
            </p:cNvSpPr>
            <p:nvPr/>
          </p:nvSpPr>
          <p:spPr bwMode="auto">
            <a:xfrm>
              <a:off x="3258601" y="4405059"/>
              <a:ext cx="3384447" cy="54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900" b="1" dirty="0"/>
                <a:t>  Cross-Check and Coach teammates</a:t>
              </a:r>
            </a:p>
            <a:p>
              <a:pPr eaLnBrk="1" hangingPunct="1">
                <a:buFont typeface="Arial" pitchFamily="34" charset="0"/>
                <a:buChar char="•"/>
              </a:pPr>
              <a:r>
                <a:rPr lang="en-US" sz="900" b="1" dirty="0"/>
                <a:t>  Speak up for Safety: ARCC it up – “I have a Concern</a:t>
              </a:r>
              <a:r>
                <a:rPr lang="en-US" sz="900" b="1" dirty="0" smtClean="0"/>
                <a:t>”</a:t>
              </a:r>
            </a:p>
            <a:p>
              <a:pPr eaLnBrk="1" hangingPunct="1">
                <a:buFont typeface="Arial" pitchFamily="34" charset="0"/>
                <a:buChar char="•"/>
              </a:pPr>
              <a:endParaRPr lang="en-US" sz="900" b="1" dirty="0"/>
            </a:p>
          </p:txBody>
        </p:sp>
        <p:sp>
          <p:nvSpPr>
            <p:cNvPr id="43" name="Rectangle 42"/>
            <p:cNvSpPr/>
            <p:nvPr/>
          </p:nvSpPr>
          <p:spPr bwMode="auto">
            <a:xfrm>
              <a:off x="3367088" y="1822450"/>
              <a:ext cx="3216275" cy="854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44" name="Rectangle 43"/>
            <p:cNvSpPr/>
            <p:nvPr/>
          </p:nvSpPr>
          <p:spPr bwMode="auto">
            <a:xfrm>
              <a:off x="3321050" y="2570163"/>
              <a:ext cx="3717925" cy="962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45" name="Rectangle 44"/>
            <p:cNvSpPr/>
            <p:nvPr/>
          </p:nvSpPr>
          <p:spPr bwMode="auto">
            <a:xfrm>
              <a:off x="3351213" y="4814888"/>
              <a:ext cx="3616325" cy="854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46" name="TextBox 17"/>
            <p:cNvSpPr txBox="1">
              <a:spLocks noChangeArrowheads="1"/>
            </p:cNvSpPr>
            <p:nvPr/>
          </p:nvSpPr>
          <p:spPr bwMode="auto">
            <a:xfrm>
              <a:off x="3300488" y="2035327"/>
              <a:ext cx="3391180" cy="39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900" b="1"/>
                <a:t> Repeat Backs / Read Backs with Clarifying Questions </a:t>
              </a:r>
            </a:p>
            <a:p>
              <a:pPr eaLnBrk="1" hangingPunct="1">
                <a:buFont typeface="Arial" pitchFamily="34" charset="0"/>
                <a:buChar char="•"/>
              </a:pPr>
              <a:r>
                <a:rPr lang="en-US" sz="900" b="1"/>
                <a:t> Phonetic and Numeric Clarifications</a:t>
              </a:r>
            </a:p>
          </p:txBody>
        </p:sp>
        <p:sp>
          <p:nvSpPr>
            <p:cNvPr id="47" name="TextBox 18"/>
            <p:cNvSpPr txBox="1">
              <a:spLocks noChangeArrowheads="1"/>
            </p:cNvSpPr>
            <p:nvPr/>
          </p:nvSpPr>
          <p:spPr bwMode="auto">
            <a:xfrm>
              <a:off x="3304677" y="2964948"/>
              <a:ext cx="674508" cy="25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900" b="1"/>
                <a:t> SBAR </a:t>
              </a:r>
            </a:p>
          </p:txBody>
        </p:sp>
        <p:sp>
          <p:nvSpPr>
            <p:cNvPr id="48" name="TextBox 19"/>
            <p:cNvSpPr txBox="1">
              <a:spLocks noChangeArrowheads="1"/>
            </p:cNvSpPr>
            <p:nvPr/>
          </p:nvSpPr>
          <p:spPr bwMode="auto">
            <a:xfrm>
              <a:off x="3266978" y="5195715"/>
              <a:ext cx="2085053" cy="39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900" b="1"/>
                <a:t> Validate and Verify</a:t>
              </a:r>
            </a:p>
            <a:p>
              <a:pPr eaLnBrk="1" hangingPunct="1">
                <a:buFont typeface="Arial" pitchFamily="34" charset="0"/>
                <a:buChar char="•"/>
              </a:pPr>
              <a:r>
                <a:rPr lang="en-US" sz="900" b="1"/>
                <a:t> Stop the Line – “I need clarity!”</a:t>
              </a:r>
            </a:p>
          </p:txBody>
        </p:sp>
        <p:sp>
          <p:nvSpPr>
            <p:cNvPr id="49" name="TextBox 20"/>
            <p:cNvSpPr txBox="1">
              <a:spLocks noChangeArrowheads="1"/>
            </p:cNvSpPr>
            <p:nvPr/>
          </p:nvSpPr>
          <p:spPr bwMode="auto">
            <a:xfrm>
              <a:off x="3231372" y="4941815"/>
              <a:ext cx="3702562" cy="3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dirty="0">
                  <a:solidFill>
                    <a:srgbClr val="2C3FF4"/>
                  </a:solidFill>
                  <a:latin typeface="FrankRuehl" pitchFamily="34" charset="-79"/>
                  <a:cs typeface="FrankRuehl" pitchFamily="34" charset="-79"/>
                </a:rPr>
                <a:t>Practice  and Accept a Questioning Attitude</a:t>
              </a:r>
            </a:p>
          </p:txBody>
        </p:sp>
        <p:sp>
          <p:nvSpPr>
            <p:cNvPr id="50" name="Rectangle 49"/>
            <p:cNvSpPr/>
            <p:nvPr/>
          </p:nvSpPr>
          <p:spPr bwMode="auto">
            <a:xfrm>
              <a:off x="3357563" y="5668963"/>
              <a:ext cx="3629025" cy="962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51" name="TextBox 25"/>
            <p:cNvSpPr txBox="1">
              <a:spLocks noChangeArrowheads="1"/>
            </p:cNvSpPr>
            <p:nvPr/>
          </p:nvSpPr>
          <p:spPr bwMode="auto">
            <a:xfrm>
              <a:off x="3271167" y="1754701"/>
              <a:ext cx="1968915" cy="3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a:solidFill>
                    <a:srgbClr val="2C3FF4"/>
                  </a:solidFill>
                  <a:latin typeface="FrankRuehl" pitchFamily="34" charset="-79"/>
                  <a:cs typeface="FrankRuehl" pitchFamily="34" charset="-79"/>
                </a:rPr>
                <a:t>Communicate Clearly</a:t>
              </a:r>
            </a:p>
          </p:txBody>
        </p:sp>
        <p:sp>
          <p:nvSpPr>
            <p:cNvPr id="52" name="TextBox 26"/>
            <p:cNvSpPr txBox="1">
              <a:spLocks noChangeArrowheads="1"/>
            </p:cNvSpPr>
            <p:nvPr/>
          </p:nvSpPr>
          <p:spPr bwMode="auto">
            <a:xfrm>
              <a:off x="3290015" y="2660057"/>
              <a:ext cx="1814065" cy="3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a:solidFill>
                    <a:srgbClr val="2C3FF4"/>
                  </a:solidFill>
                  <a:latin typeface="FrankRuehl" pitchFamily="34" charset="-79"/>
                  <a:cs typeface="FrankRuehl" pitchFamily="34" charset="-79"/>
                </a:rPr>
                <a:t>Handoff Effectively</a:t>
              </a:r>
            </a:p>
          </p:txBody>
        </p:sp>
        <p:sp>
          <p:nvSpPr>
            <p:cNvPr id="53" name="Rectangle 52"/>
            <p:cNvSpPr/>
            <p:nvPr/>
          </p:nvSpPr>
          <p:spPr bwMode="auto">
            <a:xfrm>
              <a:off x="2720975" y="1714500"/>
              <a:ext cx="603250" cy="513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r>
                <a:rPr lang="en-US" dirty="0"/>
                <a:t>H</a:t>
              </a:r>
            </a:p>
          </p:txBody>
        </p:sp>
        <p:sp>
          <p:nvSpPr>
            <p:cNvPr id="54" name="TextBox 30"/>
            <p:cNvSpPr txBox="1">
              <a:spLocks noChangeArrowheads="1"/>
            </p:cNvSpPr>
            <p:nvPr/>
          </p:nvSpPr>
          <p:spPr bwMode="auto">
            <a:xfrm>
              <a:off x="2659604" y="1792564"/>
              <a:ext cx="445343"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b="1">
                  <a:latin typeface="Segoe Print" pitchFamily="2" charset="0"/>
                </a:rPr>
                <a:t>C</a:t>
              </a:r>
            </a:p>
          </p:txBody>
        </p:sp>
        <p:sp>
          <p:nvSpPr>
            <p:cNvPr id="55" name="TextBox 31"/>
            <p:cNvSpPr txBox="1">
              <a:spLocks noChangeArrowheads="1"/>
            </p:cNvSpPr>
            <p:nvPr/>
          </p:nvSpPr>
          <p:spPr bwMode="auto">
            <a:xfrm>
              <a:off x="2641465" y="2671907"/>
              <a:ext cx="483821"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b="1">
                  <a:latin typeface="Segoe Print" pitchFamily="2" charset="0"/>
                </a:rPr>
                <a:t>H</a:t>
              </a:r>
            </a:p>
          </p:txBody>
        </p:sp>
        <p:sp>
          <p:nvSpPr>
            <p:cNvPr id="56" name="TextBox 32"/>
            <p:cNvSpPr txBox="1">
              <a:spLocks noChangeArrowheads="1"/>
            </p:cNvSpPr>
            <p:nvPr/>
          </p:nvSpPr>
          <p:spPr bwMode="auto">
            <a:xfrm>
              <a:off x="2682642" y="3362734"/>
              <a:ext cx="474201"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b="1">
                  <a:latin typeface="Segoe Print" pitchFamily="2" charset="0"/>
                </a:rPr>
                <a:t>A</a:t>
              </a:r>
            </a:p>
          </p:txBody>
        </p:sp>
        <p:sp>
          <p:nvSpPr>
            <p:cNvPr id="57" name="TextBox 33"/>
            <p:cNvSpPr txBox="1">
              <a:spLocks noChangeArrowheads="1"/>
            </p:cNvSpPr>
            <p:nvPr/>
          </p:nvSpPr>
          <p:spPr bwMode="auto">
            <a:xfrm>
              <a:off x="2635854" y="4134699"/>
              <a:ext cx="343481"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b="1">
                  <a:latin typeface="Segoe Print" pitchFamily="2" charset="0"/>
                </a:rPr>
                <a:t>M</a:t>
              </a:r>
            </a:p>
          </p:txBody>
        </p:sp>
        <p:sp>
          <p:nvSpPr>
            <p:cNvPr id="58" name="TextBox 34"/>
            <p:cNvSpPr txBox="1">
              <a:spLocks noChangeArrowheads="1"/>
            </p:cNvSpPr>
            <p:nvPr/>
          </p:nvSpPr>
          <p:spPr bwMode="auto">
            <a:xfrm>
              <a:off x="2657509" y="4953854"/>
              <a:ext cx="448549"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b="1">
                  <a:latin typeface="Segoe Print" pitchFamily="2" charset="0"/>
                </a:rPr>
                <a:t>P</a:t>
              </a:r>
            </a:p>
          </p:txBody>
        </p:sp>
        <p:sp>
          <p:nvSpPr>
            <p:cNvPr id="59" name="TextBox 5"/>
            <p:cNvSpPr txBox="1">
              <a:spLocks noChangeArrowheads="1"/>
            </p:cNvSpPr>
            <p:nvPr/>
          </p:nvSpPr>
          <p:spPr bwMode="auto">
            <a:xfrm>
              <a:off x="2619810" y="6050957"/>
              <a:ext cx="4111569" cy="41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900" b="1" i="1">
                  <a:solidFill>
                    <a:srgbClr val="C00000"/>
                  </a:solidFill>
                  <a:latin typeface="Andalus" pitchFamily="18" charset="-78"/>
                  <a:cs typeface="Andalus" pitchFamily="18" charset="-78"/>
                </a:rPr>
                <a:t>Be  a safety “CHAMP” for our patients</a:t>
              </a:r>
            </a:p>
          </p:txBody>
        </p:sp>
        <p:sp>
          <p:nvSpPr>
            <p:cNvPr id="60" name="TextBox 8"/>
            <p:cNvSpPr txBox="1">
              <a:spLocks noChangeArrowheads="1"/>
            </p:cNvSpPr>
            <p:nvPr/>
          </p:nvSpPr>
          <p:spPr bwMode="auto">
            <a:xfrm>
              <a:off x="3256505" y="3380551"/>
              <a:ext cx="1697928" cy="3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a:solidFill>
                    <a:srgbClr val="2C3FF4"/>
                  </a:solidFill>
                  <a:latin typeface="FrankRuehl" pitchFamily="34" charset="-79"/>
                  <a:cs typeface="FrankRuehl" pitchFamily="34" charset="-79"/>
                </a:rPr>
                <a:t>Attention to Detail</a:t>
              </a:r>
            </a:p>
          </p:txBody>
        </p:sp>
        <p:pic>
          <p:nvPicPr>
            <p:cNvPr id="61" name="Picture 4" descr="C:\Users\Steve Kreiser\AppData\Local\Microsoft\Windows\Temporary Internet Files\Content.Outlook\5ZOEWLHN\CHA_HPI_Safety-logo_final 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400" y="381001"/>
              <a:ext cx="2149642" cy="60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Content Placeholder 8"/>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4702671" y="1292150"/>
            <a:ext cx="36576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60751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HAEmblem"/>
          <p:cNvPicPr>
            <a:picLocks noChangeAspect="1" noChangeArrowheads="1"/>
          </p:cNvPicPr>
          <p:nvPr/>
        </p:nvPicPr>
        <p:blipFill>
          <a:blip r:embed="rId3"/>
          <a:srcRect/>
          <a:stretch>
            <a:fillRect/>
          </a:stretch>
        </p:blipFill>
        <p:spPr bwMode="auto">
          <a:xfrm>
            <a:off x="3707904" y="4189268"/>
            <a:ext cx="2199826" cy="125595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00704"/>
            <a:ext cx="7572777" cy="2688336"/>
          </a:xfrm>
          <a:prstGeom prst="rect">
            <a:avLst/>
          </a:prstGeom>
        </p:spPr>
      </p:pic>
      <p:grpSp>
        <p:nvGrpSpPr>
          <p:cNvPr id="2" name="Group 1"/>
          <p:cNvGrpSpPr/>
          <p:nvPr/>
        </p:nvGrpSpPr>
        <p:grpSpPr>
          <a:xfrm>
            <a:off x="1641470" y="5780523"/>
            <a:ext cx="6509132" cy="616585"/>
            <a:chOff x="1579151" y="5796305"/>
            <a:chExt cx="6509132" cy="616585"/>
          </a:xfrm>
        </p:grpSpPr>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579151" y="5796305"/>
              <a:ext cx="616585" cy="616585"/>
            </a:xfrm>
            <a:prstGeom prst="rect">
              <a:avLst/>
            </a:prstGeom>
          </p:spPr>
        </p:pic>
        <p:sp>
          <p:nvSpPr>
            <p:cNvPr id="8" name="Text Box 2"/>
            <p:cNvSpPr txBox="1">
              <a:spLocks noChangeArrowheads="1"/>
            </p:cNvSpPr>
            <p:nvPr/>
          </p:nvSpPr>
          <p:spPr bwMode="auto">
            <a:xfrm>
              <a:off x="2123728" y="5868313"/>
              <a:ext cx="5964555" cy="44100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dirty="0">
                  <a:solidFill>
                    <a:schemeClr val="accent6"/>
                  </a:solidFill>
                  <a:effectLst/>
                  <a:latin typeface="Gill Sans MT" panose="020B0502020104020203" pitchFamily="34" charset="0"/>
                  <a:ea typeface="Calibri"/>
                  <a:cs typeface="Times New Roman"/>
                </a:rPr>
                <a:t>TWEET US </a:t>
              </a:r>
              <a:r>
                <a:rPr lang="en-US" dirty="0" smtClean="0">
                  <a:solidFill>
                    <a:schemeClr val="accent6"/>
                  </a:solidFill>
                  <a:effectLst/>
                  <a:latin typeface="Gill Sans MT" panose="020B0502020104020203" pitchFamily="34" charset="0"/>
                  <a:ea typeface="Calibri"/>
                  <a:cs typeface="Times New Roman"/>
                </a:rPr>
                <a:t>@</a:t>
              </a:r>
              <a:r>
                <a:rPr lang="en-US" dirty="0" smtClean="0">
                  <a:solidFill>
                    <a:schemeClr val="accent6"/>
                  </a:solidFill>
                  <a:latin typeface="Gill Sans MT" panose="020B0502020104020203" pitchFamily="34" charset="0"/>
                  <a:ea typeface="Calibri"/>
                  <a:cs typeface="Times New Roman"/>
                </a:rPr>
                <a:t>AHA</a:t>
              </a:r>
              <a:r>
                <a:rPr lang="en-US" dirty="0" smtClean="0">
                  <a:solidFill>
                    <a:schemeClr val="accent6"/>
                  </a:solidFill>
                  <a:effectLst/>
                  <a:latin typeface="Gill Sans MT" panose="020B0502020104020203" pitchFamily="34" charset="0"/>
                  <a:ea typeface="Calibri"/>
                  <a:cs typeface="Times New Roman"/>
                </a:rPr>
                <a:t>_SLHQ #</a:t>
              </a:r>
              <a:r>
                <a:rPr lang="en-US" dirty="0" err="1" smtClean="0">
                  <a:solidFill>
                    <a:schemeClr val="accent6"/>
                  </a:solidFill>
                  <a:latin typeface="Gill Sans MT" panose="020B0502020104020203" pitchFamily="34" charset="0"/>
                  <a:ea typeface="Calibri"/>
                  <a:cs typeface="Times New Roman"/>
                </a:rPr>
                <a:t>Q</a:t>
              </a:r>
              <a:r>
                <a:rPr lang="en-US" dirty="0" err="1" smtClean="0">
                  <a:solidFill>
                    <a:schemeClr val="accent6"/>
                  </a:solidFill>
                  <a:effectLst/>
                  <a:latin typeface="Gill Sans MT" panose="020B0502020104020203" pitchFamily="34" charset="0"/>
                  <a:ea typeface="Calibri"/>
                  <a:cs typeface="Times New Roman"/>
                </a:rPr>
                <a:t>ualityRoadmap</a:t>
              </a:r>
              <a:endParaRPr lang="en-US" sz="1400" dirty="0">
                <a:solidFill>
                  <a:schemeClr val="accent6"/>
                </a:solidFill>
                <a:effectLst/>
                <a:latin typeface="Gill Sans MT" panose="020B0502020104020203" pitchFamily="34" charset="0"/>
                <a:ea typeface="Calibri"/>
                <a:cs typeface="Times New Roman"/>
              </a:endParaRPr>
            </a:p>
          </p:txBody>
        </p:sp>
      </p:grpSp>
    </p:spTree>
    <p:extLst>
      <p:ext uri="{BB962C8B-B14F-4D97-AF65-F5344CB8AC3E}">
        <p14:creationId xmlns:p14="http://schemas.microsoft.com/office/powerpoint/2010/main" val="3860034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0"/>
            <a:ext cx="878497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0099"/>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r>
              <a:rPr lang="en-US" sz="3600" b="1" dirty="0" smtClean="0">
                <a:solidFill>
                  <a:schemeClr val="bg1"/>
                </a:solidFill>
                <a:latin typeface="Gill Sans MT" pitchFamily="34" charset="0"/>
              </a:rPr>
              <a:t>2014 Quality &amp; </a:t>
            </a:r>
            <a:r>
              <a:rPr lang="en-US" sz="3600" b="1" dirty="0" smtClean="0">
                <a:solidFill>
                  <a:schemeClr val="bg1"/>
                </a:solidFill>
              </a:rPr>
              <a:t>Patient</a:t>
            </a:r>
            <a:r>
              <a:rPr lang="en-US" sz="3600" b="1" dirty="0" smtClean="0">
                <a:solidFill>
                  <a:schemeClr val="bg1"/>
                </a:solidFill>
                <a:latin typeface="Gill Sans MT" pitchFamily="34" charset="0"/>
              </a:rPr>
              <a:t> Safety Roadmap</a:t>
            </a:r>
            <a:endParaRPr lang="en-US" sz="3600" b="1" dirty="0">
              <a:solidFill>
                <a:schemeClr val="bg1"/>
              </a:solidFill>
              <a:latin typeface="Gill Sans MT" pitchFamily="34" charset="0"/>
            </a:endParaRPr>
          </a:p>
        </p:txBody>
      </p:sp>
      <p:sp>
        <p:nvSpPr>
          <p:cNvPr id="5" name="Rectangle 4"/>
          <p:cNvSpPr/>
          <p:nvPr/>
        </p:nvSpPr>
        <p:spPr>
          <a:xfrm>
            <a:off x="1087717" y="1675028"/>
            <a:ext cx="7327348" cy="3046988"/>
          </a:xfrm>
          <a:prstGeom prst="rect">
            <a:avLst/>
          </a:prstGeom>
        </p:spPr>
        <p:txBody>
          <a:bodyPr wrap="square">
            <a:spAutoFit/>
          </a:bodyPr>
          <a:lstStyle/>
          <a:p>
            <a:pPr algn="ctr"/>
            <a:r>
              <a:rPr lang="en-US" sz="3200" b="1" dirty="0" smtClean="0">
                <a:solidFill>
                  <a:srgbClr val="000099"/>
                </a:solidFill>
                <a:latin typeface="Gill Sans MT" panose="020B0502020104020203" pitchFamily="34" charset="0"/>
              </a:rPr>
              <a:t>Engaging Patients and Families in Quality and Safety Performance Improvement</a:t>
            </a:r>
          </a:p>
          <a:p>
            <a:pPr algn="ctr"/>
            <a:endParaRPr lang="en-US" b="1" dirty="0" smtClean="0">
              <a:solidFill>
                <a:srgbClr val="000099"/>
              </a:solidFill>
              <a:latin typeface="Gill Sans MT" panose="020B0502020104020203" pitchFamily="34" charset="0"/>
            </a:endParaRPr>
          </a:p>
          <a:p>
            <a:pPr algn="ctr"/>
            <a:r>
              <a:rPr lang="en-US" b="1" dirty="0" smtClean="0">
                <a:solidFill>
                  <a:srgbClr val="000099"/>
                </a:solidFill>
                <a:latin typeface="Gill Sans MT" panose="020B0502020104020203" pitchFamily="34" charset="0"/>
              </a:rPr>
              <a:t>Mark </a:t>
            </a:r>
            <a:r>
              <a:rPr lang="en-US" b="1" dirty="0" err="1" smtClean="0">
                <a:solidFill>
                  <a:srgbClr val="000099"/>
                </a:solidFill>
                <a:latin typeface="Gill Sans MT" panose="020B0502020104020203" pitchFamily="34" charset="0"/>
              </a:rPr>
              <a:t>Rumans</a:t>
            </a:r>
            <a:r>
              <a:rPr lang="en-US" b="1" dirty="0" smtClean="0">
                <a:solidFill>
                  <a:srgbClr val="000099"/>
                </a:solidFill>
                <a:latin typeface="Gill Sans MT" panose="020B0502020104020203" pitchFamily="34" charset="0"/>
              </a:rPr>
              <a:t>, MD, MMM, CMO</a:t>
            </a:r>
          </a:p>
          <a:p>
            <a:pPr algn="ctr"/>
            <a:r>
              <a:rPr lang="en-US" b="1" dirty="0" smtClean="0">
                <a:solidFill>
                  <a:srgbClr val="000099"/>
                </a:solidFill>
                <a:latin typeface="Gill Sans MT" panose="020B0502020104020203" pitchFamily="34" charset="0"/>
              </a:rPr>
              <a:t>Dorothea </a:t>
            </a:r>
            <a:r>
              <a:rPr lang="en-US" b="1" dirty="0" err="1" smtClean="0">
                <a:solidFill>
                  <a:srgbClr val="000099"/>
                </a:solidFill>
                <a:latin typeface="Gill Sans MT" panose="020B0502020104020203" pitchFamily="34" charset="0"/>
              </a:rPr>
              <a:t>Handron</a:t>
            </a:r>
            <a:r>
              <a:rPr lang="en-US" b="1" dirty="0" smtClean="0">
                <a:solidFill>
                  <a:srgbClr val="000099"/>
                </a:solidFill>
                <a:latin typeface="Gill Sans MT" panose="020B0502020104020203" pitchFamily="34" charset="0"/>
              </a:rPr>
              <a:t>,  APRN,  </a:t>
            </a:r>
            <a:r>
              <a:rPr lang="en-US" b="1" dirty="0" err="1" smtClean="0">
                <a:solidFill>
                  <a:srgbClr val="000099"/>
                </a:solidFill>
                <a:latin typeface="Gill Sans MT" panose="020B0502020104020203" pitchFamily="34" charset="0"/>
              </a:rPr>
              <a:t>EdD</a:t>
            </a:r>
            <a:r>
              <a:rPr lang="en-US" b="1" dirty="0" smtClean="0">
                <a:solidFill>
                  <a:srgbClr val="000099"/>
                </a:solidFill>
                <a:latin typeface="Gill Sans MT" panose="020B0502020104020203" pitchFamily="34" charset="0"/>
              </a:rPr>
              <a:t>,  Advisor</a:t>
            </a:r>
          </a:p>
          <a:p>
            <a:pPr algn="ctr"/>
            <a:r>
              <a:rPr lang="en-US" b="1" dirty="0" err="1" smtClean="0">
                <a:solidFill>
                  <a:srgbClr val="000099"/>
                </a:solidFill>
                <a:latin typeface="Gill Sans MT" panose="020B0502020104020203" pitchFamily="34" charset="0"/>
              </a:rPr>
              <a:t>Vidant</a:t>
            </a:r>
            <a:r>
              <a:rPr lang="en-US" b="1" dirty="0" smtClean="0">
                <a:solidFill>
                  <a:srgbClr val="000099"/>
                </a:solidFill>
                <a:latin typeface="Gill Sans MT" panose="020B0502020104020203" pitchFamily="34" charset="0"/>
              </a:rPr>
              <a:t> Health, Greenville, North Carolina</a:t>
            </a:r>
            <a:r>
              <a:rPr lang="en-US" dirty="0" smtClean="0">
                <a:solidFill>
                  <a:srgbClr val="000099"/>
                </a:solidFill>
                <a:latin typeface="Gill Sans MT" panose="020B0502020104020203" pitchFamily="34" charset="0"/>
              </a:rPr>
              <a:t>  </a:t>
            </a:r>
            <a:endParaRPr lang="en-US" dirty="0">
              <a:solidFill>
                <a:srgbClr val="000099"/>
              </a:solidFill>
              <a:latin typeface="Gill Sans MT" panose="020B0502020104020203" pitchFamily="34" charset="0"/>
            </a:endParaRPr>
          </a:p>
        </p:txBody>
      </p:sp>
      <p:pic>
        <p:nvPicPr>
          <p:cNvPr id="6"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Tree>
    <p:extLst>
      <p:ext uri="{BB962C8B-B14F-4D97-AF65-F5344CB8AC3E}">
        <p14:creationId xmlns:p14="http://schemas.microsoft.com/office/powerpoint/2010/main" val="195532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Objectives</a:t>
            </a:r>
            <a:endParaRPr lang="en-US" sz="4400" b="1" dirty="0">
              <a:latin typeface="Gill Sans MT" panose="020B0502020104020203" pitchFamily="34" charset="0"/>
            </a:endParaRPr>
          </a:p>
        </p:txBody>
      </p:sp>
      <p:sp>
        <p:nvSpPr>
          <p:cNvPr id="3" name="Content Placeholder 2"/>
          <p:cNvSpPr>
            <a:spLocks noGrp="1"/>
          </p:cNvSpPr>
          <p:nvPr>
            <p:ph idx="1"/>
          </p:nvPr>
        </p:nvSpPr>
        <p:spPr>
          <a:xfrm>
            <a:off x="829072" y="1340768"/>
            <a:ext cx="7753672" cy="4278313"/>
          </a:xfrm>
        </p:spPr>
        <p:txBody>
          <a:bodyPr/>
          <a:lstStyle/>
          <a:p>
            <a:pPr lvl="0"/>
            <a:r>
              <a:rPr lang="en-US" sz="3200" dirty="0">
                <a:latin typeface="Gill Sans MT" panose="020B0502020104020203" pitchFamily="34" charset="0"/>
              </a:rPr>
              <a:t>Discuss critical success factors in advancing a culture of patient-family </a:t>
            </a:r>
            <a:r>
              <a:rPr lang="en-US" sz="3200" dirty="0" smtClean="0">
                <a:latin typeface="Gill Sans MT" panose="020B0502020104020203" pitchFamily="34" charset="0"/>
              </a:rPr>
              <a:t>engagement.</a:t>
            </a:r>
          </a:p>
          <a:p>
            <a:pPr marL="0" lvl="0" indent="0">
              <a:buNone/>
            </a:pPr>
            <a:endParaRPr lang="en-US" sz="1800" dirty="0">
              <a:latin typeface="Gill Sans MT" panose="020B0502020104020203" pitchFamily="34" charset="0"/>
            </a:endParaRPr>
          </a:p>
          <a:p>
            <a:pPr lvl="0"/>
            <a:r>
              <a:rPr lang="en-US" sz="3200" dirty="0">
                <a:latin typeface="Gill Sans MT" panose="020B0502020104020203" pitchFamily="34" charset="0"/>
              </a:rPr>
              <a:t>Identify the value of and best practices for partnering with patient and family advisors to achieve optimal outcomes, exceptional experiences in care and zero events of preventable harm. </a:t>
            </a:r>
          </a:p>
          <a:p>
            <a:pPr marL="0" indent="0">
              <a:buNone/>
            </a:pPr>
            <a:r>
              <a:rPr lang="en-US" sz="3200" dirty="0" smtClean="0">
                <a:latin typeface="Gill Sans MT" panose="020B0502020104020203" pitchFamily="34" charset="0"/>
              </a:rPr>
              <a:t> </a:t>
            </a:r>
            <a:endParaRPr lang="en-US" sz="3200" dirty="0">
              <a:latin typeface="Gill Sans MT" panose="020B0502020104020203" pitchFamily="34" charset="0"/>
            </a:endParaRPr>
          </a:p>
        </p:txBody>
      </p:sp>
      <p:pic>
        <p:nvPicPr>
          <p:cNvPr id="8" name="Picture 2" descr="T:\Externally Funded Projects\HEN - CMS - 80298\Getting Work Done\SLHQ\Marketing and Recruitment\New Logos\SLHQ3-18-14RevOL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HAEmblem"/>
          <p:cNvPicPr>
            <a:picLocks noChangeAspect="1" noChangeArrowheads="1"/>
          </p:cNvPicPr>
          <p:nvPr/>
        </p:nvPicPr>
        <p:blipFill>
          <a:blip r:embed="rId3"/>
          <a:srcRect/>
          <a:stretch>
            <a:fillRect/>
          </a:stretch>
        </p:blipFill>
        <p:spPr bwMode="auto">
          <a:xfrm>
            <a:off x="7540539" y="6093296"/>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4</a:t>
            </a:fld>
            <a:endParaRPr lang="en-US"/>
          </a:p>
        </p:txBody>
      </p:sp>
    </p:spTree>
    <p:extLst>
      <p:ext uri="{BB962C8B-B14F-4D97-AF65-F5344CB8AC3E}">
        <p14:creationId xmlns:p14="http://schemas.microsoft.com/office/powerpoint/2010/main" val="51543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96" y="-99392"/>
            <a:ext cx="9396536" cy="1080120"/>
          </a:xfrm>
        </p:spPr>
        <p:txBody>
          <a:bodyPr/>
          <a:lstStyle/>
          <a:p>
            <a:r>
              <a:rPr lang="en-US" altLang="en-US" sz="4400" b="1" dirty="0" smtClean="0">
                <a:latin typeface="Gill Sans MT" panose="020B0502020104020203" pitchFamily="34" charset="0"/>
              </a:rPr>
              <a:t>A Day in the Life of </a:t>
            </a:r>
            <a:r>
              <a:rPr lang="en-US" altLang="en-US" sz="4400" b="1" dirty="0" err="1" smtClean="0">
                <a:latin typeface="Gill Sans MT" panose="020B0502020104020203" pitchFamily="34" charset="0"/>
              </a:rPr>
              <a:t>Vidant</a:t>
            </a:r>
            <a:r>
              <a:rPr lang="en-US" altLang="en-US" sz="4400" b="1" dirty="0" smtClean="0">
                <a:latin typeface="Gill Sans MT" panose="020B0502020104020203" pitchFamily="34" charset="0"/>
              </a:rPr>
              <a:t> Health</a:t>
            </a:r>
          </a:p>
        </p:txBody>
      </p:sp>
      <p:sp>
        <p:nvSpPr>
          <p:cNvPr id="7171" name="Content Placeholder 3"/>
          <p:cNvSpPr>
            <a:spLocks noGrp="1"/>
          </p:cNvSpPr>
          <p:nvPr>
            <p:ph sz="half" idx="2"/>
          </p:nvPr>
        </p:nvSpPr>
        <p:spPr>
          <a:xfrm>
            <a:off x="683568" y="980728"/>
            <a:ext cx="3992190" cy="4728592"/>
          </a:xfrm>
        </p:spPr>
        <p:txBody>
          <a:bodyPr/>
          <a:lstStyle/>
          <a:p>
            <a:pPr>
              <a:defRPr/>
            </a:pPr>
            <a:r>
              <a:rPr lang="en-US" altLang="en-US" dirty="0" smtClean="0">
                <a:latin typeface="Gill Sans MT" panose="020B0502020104020203" pitchFamily="34" charset="0"/>
              </a:rPr>
              <a:t>196 acute care admissions</a:t>
            </a:r>
          </a:p>
          <a:p>
            <a:pPr>
              <a:buFontTx/>
              <a:buNone/>
              <a:defRPr/>
            </a:pPr>
            <a:endParaRPr lang="en-US" altLang="en-US" sz="1800" dirty="0" smtClean="0">
              <a:latin typeface="Gill Sans MT" panose="020B0502020104020203" pitchFamily="34" charset="0"/>
            </a:endParaRPr>
          </a:p>
          <a:p>
            <a:pPr>
              <a:defRPr/>
            </a:pPr>
            <a:r>
              <a:rPr lang="en-US" altLang="en-US" dirty="0" smtClean="0">
                <a:latin typeface="Gill Sans MT" panose="020B0502020104020203" pitchFamily="34" charset="0"/>
              </a:rPr>
              <a:t>136 surgeries</a:t>
            </a:r>
          </a:p>
          <a:p>
            <a:pPr>
              <a:defRPr/>
            </a:pPr>
            <a:endParaRPr lang="en-US" altLang="en-US" sz="1800" dirty="0" smtClean="0">
              <a:latin typeface="Gill Sans MT" panose="020B0502020104020203" pitchFamily="34" charset="0"/>
            </a:endParaRPr>
          </a:p>
          <a:p>
            <a:pPr>
              <a:defRPr/>
            </a:pPr>
            <a:r>
              <a:rPr lang="en-US" altLang="en-US" dirty="0" smtClean="0">
                <a:latin typeface="Gill Sans MT" panose="020B0502020104020203" pitchFamily="34" charset="0"/>
              </a:rPr>
              <a:t>118 critical care patients</a:t>
            </a:r>
          </a:p>
          <a:p>
            <a:pPr marL="0" indent="0">
              <a:buFontTx/>
              <a:buNone/>
              <a:defRPr/>
            </a:pPr>
            <a:endParaRPr lang="en-US" altLang="en-US" sz="1800" dirty="0" smtClean="0">
              <a:latin typeface="Gill Sans MT" panose="020B0502020104020203" pitchFamily="34" charset="0"/>
            </a:endParaRPr>
          </a:p>
          <a:p>
            <a:pPr>
              <a:defRPr/>
            </a:pPr>
            <a:r>
              <a:rPr lang="en-US" altLang="en-US" dirty="0" smtClean="0">
                <a:latin typeface="Gill Sans MT" panose="020B0502020104020203" pitchFamily="34" charset="0"/>
              </a:rPr>
              <a:t>822 ED visits</a:t>
            </a:r>
          </a:p>
          <a:p>
            <a:pPr>
              <a:defRPr/>
            </a:pPr>
            <a:endParaRPr lang="en-US" altLang="en-US" sz="1800" dirty="0" smtClean="0">
              <a:latin typeface="Gill Sans MT" panose="020B0502020104020203" pitchFamily="34" charset="0"/>
            </a:endParaRPr>
          </a:p>
          <a:p>
            <a:pPr>
              <a:defRPr/>
            </a:pPr>
            <a:r>
              <a:rPr lang="en-US" altLang="en-US" dirty="0" smtClean="0">
                <a:latin typeface="Gill Sans MT" panose="020B0502020104020203" pitchFamily="34" charset="0"/>
              </a:rPr>
              <a:t>1,377 outpatient visits</a:t>
            </a:r>
          </a:p>
          <a:p>
            <a:pPr>
              <a:defRPr/>
            </a:pPr>
            <a:endParaRPr lang="en-US" altLang="en-US" sz="1800" dirty="0" smtClean="0">
              <a:latin typeface="Gill Sans MT" panose="020B0502020104020203" pitchFamily="34" charset="0"/>
            </a:endParaRPr>
          </a:p>
          <a:p>
            <a:pPr>
              <a:defRPr/>
            </a:pPr>
            <a:r>
              <a:rPr lang="en-US" altLang="en-US" dirty="0" smtClean="0">
                <a:latin typeface="Gill Sans MT" panose="020B0502020104020203" pitchFamily="34" charset="0"/>
              </a:rPr>
              <a:t>2,000 physician practice visits</a:t>
            </a:r>
          </a:p>
          <a:p>
            <a:pPr>
              <a:defRPr/>
            </a:pPr>
            <a:endParaRPr lang="en-US" altLang="en-US" sz="2300" dirty="0" smtClean="0"/>
          </a:p>
        </p:txBody>
      </p:sp>
      <p:sp>
        <p:nvSpPr>
          <p:cNvPr id="7172" name="Content Placeholder 5"/>
          <p:cNvSpPr>
            <a:spLocks noGrp="1"/>
          </p:cNvSpPr>
          <p:nvPr>
            <p:ph sz="quarter" idx="4"/>
          </p:nvPr>
        </p:nvSpPr>
        <p:spPr>
          <a:xfrm>
            <a:off x="4363318" y="980728"/>
            <a:ext cx="4752082" cy="4945062"/>
          </a:xfrm>
        </p:spPr>
        <p:txBody>
          <a:bodyPr/>
          <a:lstStyle/>
          <a:p>
            <a:pPr>
              <a:defRPr/>
            </a:pPr>
            <a:r>
              <a:rPr lang="en-US" altLang="en-US" dirty="0" smtClean="0">
                <a:latin typeface="Gill Sans MT" panose="020B0502020104020203" pitchFamily="34" charset="0"/>
                <a:ea typeface="ＭＳ Ｐゴシック" pitchFamily="34" charset="-128"/>
              </a:rPr>
              <a:t>7 air medical transports</a:t>
            </a:r>
          </a:p>
          <a:p>
            <a:pPr>
              <a:defRPr/>
            </a:pPr>
            <a:endParaRPr lang="en-US" altLang="en-US" sz="1800" dirty="0" smtClean="0">
              <a:latin typeface="Gill Sans MT" panose="020B0502020104020203" pitchFamily="34" charset="0"/>
              <a:ea typeface="ＭＳ Ｐゴシック" pitchFamily="34" charset="-128"/>
            </a:endParaRPr>
          </a:p>
          <a:p>
            <a:pPr>
              <a:defRPr/>
            </a:pPr>
            <a:r>
              <a:rPr lang="en-US" altLang="en-US" dirty="0" smtClean="0">
                <a:latin typeface="Gill Sans MT" panose="020B0502020104020203" pitchFamily="34" charset="0"/>
                <a:ea typeface="ＭＳ Ｐゴシック" pitchFamily="34" charset="-128"/>
              </a:rPr>
              <a:t>21 newborn deliveries</a:t>
            </a:r>
          </a:p>
          <a:p>
            <a:pPr marL="0" indent="0">
              <a:buFontTx/>
              <a:buNone/>
              <a:defRPr/>
            </a:pPr>
            <a:endParaRPr lang="en-US" altLang="en-US" sz="1800" dirty="0" smtClean="0">
              <a:latin typeface="Gill Sans MT" panose="020B0502020104020203" pitchFamily="34" charset="0"/>
              <a:ea typeface="ＭＳ Ｐゴシック" pitchFamily="34" charset="-128"/>
            </a:endParaRPr>
          </a:p>
          <a:p>
            <a:pPr>
              <a:defRPr/>
            </a:pPr>
            <a:r>
              <a:rPr lang="en-US" altLang="en-US" dirty="0" smtClean="0">
                <a:latin typeface="Gill Sans MT" panose="020B0502020104020203" pitchFamily="34" charset="0"/>
                <a:ea typeface="ＭＳ Ｐゴシック" pitchFamily="34" charset="-128"/>
              </a:rPr>
              <a:t>184 patients with central lines</a:t>
            </a:r>
          </a:p>
          <a:p>
            <a:pPr>
              <a:defRPr/>
            </a:pPr>
            <a:endParaRPr lang="en-US" altLang="en-US" sz="1800" dirty="0" smtClean="0">
              <a:latin typeface="Gill Sans MT" panose="020B0502020104020203" pitchFamily="34" charset="0"/>
              <a:ea typeface="ＭＳ Ｐゴシック" pitchFamily="34" charset="-128"/>
            </a:endParaRPr>
          </a:p>
          <a:p>
            <a:pPr>
              <a:defRPr/>
            </a:pPr>
            <a:r>
              <a:rPr lang="en-US" altLang="en-US" dirty="0" smtClean="0">
                <a:latin typeface="Gill Sans MT" panose="020B0502020104020203" pitchFamily="34" charset="0"/>
                <a:ea typeface="ＭＳ Ｐゴシック" pitchFamily="34" charset="-128"/>
              </a:rPr>
              <a:t>78 patients on ventilators</a:t>
            </a:r>
          </a:p>
          <a:p>
            <a:pPr marL="0" indent="0">
              <a:buFontTx/>
              <a:buNone/>
              <a:defRPr/>
            </a:pPr>
            <a:endParaRPr lang="en-US" altLang="en-US" sz="1800" dirty="0" smtClean="0">
              <a:latin typeface="Gill Sans MT" panose="020B0502020104020203" pitchFamily="34" charset="0"/>
              <a:ea typeface="ＭＳ Ｐゴシック" pitchFamily="34" charset="-128"/>
            </a:endParaRPr>
          </a:p>
          <a:p>
            <a:pPr>
              <a:defRPr/>
            </a:pPr>
            <a:r>
              <a:rPr lang="en-US" altLang="en-US" dirty="0" smtClean="0">
                <a:latin typeface="Gill Sans MT" panose="020B0502020104020203" pitchFamily="34" charset="0"/>
                <a:ea typeface="ＭＳ Ｐゴシック" pitchFamily="34" charset="-128"/>
              </a:rPr>
              <a:t>144 patients with urinary catheters</a:t>
            </a:r>
          </a:p>
          <a:p>
            <a:pPr marL="0" indent="0">
              <a:buFontTx/>
              <a:buNone/>
              <a:defRPr/>
            </a:pPr>
            <a:endParaRPr lang="en-US" altLang="en-US" sz="1800" dirty="0" smtClean="0">
              <a:latin typeface="Gill Sans MT" panose="020B0502020104020203" pitchFamily="34" charset="0"/>
              <a:ea typeface="ＭＳ Ｐゴシック" pitchFamily="34" charset="-128"/>
            </a:endParaRPr>
          </a:p>
          <a:p>
            <a:pPr>
              <a:defRPr/>
            </a:pPr>
            <a:r>
              <a:rPr lang="en-US" altLang="en-US" dirty="0" smtClean="0">
                <a:latin typeface="Gill Sans MT" panose="020B0502020104020203" pitchFamily="34" charset="0"/>
                <a:ea typeface="ＭＳ Ｐゴシック" pitchFamily="34" charset="-128"/>
              </a:rPr>
              <a:t>55 patients receiving hospice </a:t>
            </a:r>
          </a:p>
          <a:p>
            <a:pPr>
              <a:defRPr/>
            </a:pPr>
            <a:r>
              <a:rPr lang="en-US" altLang="en-US" dirty="0" smtClean="0">
                <a:latin typeface="Gill Sans MT" panose="020B0502020104020203" pitchFamily="34" charset="0"/>
                <a:ea typeface="ＭＳ Ｐゴシック" pitchFamily="34" charset="-128"/>
              </a:rPr>
              <a:t>500 patients receiving home health</a:t>
            </a:r>
          </a:p>
          <a:p>
            <a:pPr marL="0" indent="0">
              <a:buFontTx/>
              <a:buNone/>
              <a:defRPr/>
            </a:pPr>
            <a:endParaRPr lang="en-US" altLang="en-US" sz="2300" dirty="0" smtClean="0">
              <a:ea typeface="ＭＳ Ｐゴシック" pitchFamily="34" charset="-128"/>
            </a:endParaRPr>
          </a:p>
          <a:p>
            <a:pPr>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pic>
        <p:nvPicPr>
          <p:cNvPr id="6"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73296"/>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4"/>
          <a:srcRect/>
          <a:stretch>
            <a:fillRect/>
          </a:stretch>
        </p:blipFill>
        <p:spPr bwMode="auto">
          <a:xfrm>
            <a:off x="555763" y="6133946"/>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632C8910-EDF2-483D-A926-DCEFA9678046}" type="slidenum">
              <a:rPr lang="en-US" smtClean="0"/>
              <a:pPr>
                <a:defRPr/>
              </a:pPr>
              <a:t>5</a:t>
            </a:fld>
            <a:endParaRPr lang="en-US"/>
          </a:p>
        </p:txBody>
      </p:sp>
    </p:spTree>
    <p:extLst>
      <p:ext uri="{BB962C8B-B14F-4D97-AF65-F5344CB8AC3E}">
        <p14:creationId xmlns:p14="http://schemas.microsoft.com/office/powerpoint/2010/main" val="296164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95936" y="2204864"/>
            <a:ext cx="4824536" cy="2755218"/>
          </a:xfrm>
        </p:spPr>
        <p:txBody>
          <a:bodyPr/>
          <a:lstStyle/>
          <a:p>
            <a:endParaRPr lang="en-US" sz="2800" dirty="0">
              <a:latin typeface="Gill Sans MT" panose="020B0502020104020203" pitchFamily="34" charset="0"/>
            </a:endParaRPr>
          </a:p>
          <a:p>
            <a:pPr marL="0" indent="0">
              <a:buNone/>
            </a:pPr>
            <a:r>
              <a:rPr lang="en-US" sz="2800" b="1" dirty="0" smtClean="0">
                <a:latin typeface="Gill Sans MT" panose="020B0502020104020203" pitchFamily="34" charset="0"/>
              </a:rPr>
              <a:t>“Alone we can do so little,</a:t>
            </a:r>
          </a:p>
          <a:p>
            <a:pPr marL="0" indent="0">
              <a:buNone/>
            </a:pPr>
            <a:r>
              <a:rPr lang="en-US" sz="2800" b="1" dirty="0">
                <a:latin typeface="Gill Sans MT" panose="020B0502020104020203" pitchFamily="34" charset="0"/>
              </a:rPr>
              <a:t> </a:t>
            </a:r>
            <a:r>
              <a:rPr lang="en-US" sz="2800" b="1" dirty="0" smtClean="0">
                <a:latin typeface="Gill Sans MT" panose="020B0502020104020203" pitchFamily="34" charset="0"/>
              </a:rPr>
              <a:t> together we can do so</a:t>
            </a:r>
          </a:p>
          <a:p>
            <a:pPr marL="0" indent="0">
              <a:buNone/>
            </a:pPr>
            <a:r>
              <a:rPr lang="en-US" sz="2800" b="1" dirty="0">
                <a:latin typeface="Gill Sans MT" panose="020B0502020104020203" pitchFamily="34" charset="0"/>
              </a:rPr>
              <a:t> </a:t>
            </a:r>
            <a:r>
              <a:rPr lang="en-US" sz="2800" b="1" dirty="0" smtClean="0">
                <a:latin typeface="Gill Sans MT" panose="020B0502020104020203" pitchFamily="34" charset="0"/>
              </a:rPr>
              <a:t> much.”                          			Helen Keller</a:t>
            </a:r>
            <a:endParaRPr lang="en-US" sz="2800" b="1" dirty="0">
              <a:latin typeface="Gill Sans MT" panose="020B0502020104020203" pitchFamily="34" charset="0"/>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4400" y="1447800"/>
            <a:ext cx="2590800" cy="3884184"/>
          </a:xfrm>
        </p:spPr>
      </p:pic>
      <p:pic>
        <p:nvPicPr>
          <p:cNvPr id="4"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632C8910-EDF2-483D-A926-DCEFA9678046}" type="slidenum">
              <a:rPr lang="en-US" smtClean="0"/>
              <a:pPr>
                <a:defRPr/>
              </a:pPr>
              <a:t>6</a:t>
            </a:fld>
            <a:endParaRPr lang="en-US"/>
          </a:p>
        </p:txBody>
      </p:sp>
    </p:spTree>
    <p:extLst>
      <p:ext uri="{BB962C8B-B14F-4D97-AF65-F5344CB8AC3E}">
        <p14:creationId xmlns:p14="http://schemas.microsoft.com/office/powerpoint/2010/main" val="116728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052"/>
            <a:ext cx="7477125" cy="914400"/>
          </a:xfrm>
        </p:spPr>
        <p:txBody>
          <a:bodyPr/>
          <a:lstStyle/>
          <a:p>
            <a:r>
              <a:rPr lang="en-US" sz="4400" b="1" dirty="0" smtClean="0">
                <a:latin typeface="Gill Sans MT" panose="020B0502020104020203" pitchFamily="34" charset="0"/>
              </a:rPr>
              <a:t>A Journey Through 91 Days</a:t>
            </a:r>
            <a:endParaRPr lang="en-US" sz="4400" b="1" dirty="0">
              <a:latin typeface="Gill Sans MT" panose="020B0502020104020203" pitchFamily="34" charset="0"/>
            </a:endParaRPr>
          </a:p>
        </p:txBody>
      </p:sp>
      <p:sp>
        <p:nvSpPr>
          <p:cNvPr id="3" name="Content Placeholder 2"/>
          <p:cNvSpPr>
            <a:spLocks noGrp="1"/>
          </p:cNvSpPr>
          <p:nvPr>
            <p:ph idx="1"/>
          </p:nvPr>
        </p:nvSpPr>
        <p:spPr>
          <a:xfrm>
            <a:off x="762000" y="1484784"/>
            <a:ext cx="3882008" cy="4144963"/>
          </a:xfrm>
        </p:spPr>
        <p:txBody>
          <a:bodyPr/>
          <a:lstStyle/>
          <a:p>
            <a:pPr lvl="1"/>
            <a:r>
              <a:rPr lang="en-US" sz="3600" dirty="0" smtClean="0">
                <a:latin typeface="Gill Sans MT" panose="020B0502020104020203" pitchFamily="34" charset="0"/>
              </a:rPr>
              <a:t>“Routine Hernia Repair”</a:t>
            </a:r>
          </a:p>
          <a:p>
            <a:pPr lvl="1"/>
            <a:r>
              <a:rPr lang="en-US" sz="3600" dirty="0" smtClean="0">
                <a:latin typeface="Gill Sans MT" panose="020B0502020104020203" pitchFamily="34" charset="0"/>
              </a:rPr>
              <a:t>Rocky Road</a:t>
            </a:r>
          </a:p>
          <a:p>
            <a:pPr lvl="1"/>
            <a:r>
              <a:rPr lang="en-US" sz="3600" dirty="0" smtClean="0">
                <a:latin typeface="Gill Sans MT" panose="020B0502020104020203" pitchFamily="34" charset="0"/>
              </a:rPr>
              <a:t>Serious Safety Events</a:t>
            </a:r>
          </a:p>
          <a:p>
            <a:pPr lvl="1"/>
            <a:r>
              <a:rPr lang="en-US" sz="3600" dirty="0" smtClean="0">
                <a:latin typeface="Gill Sans MT" panose="020B0502020104020203" pitchFamily="34" charset="0"/>
              </a:rPr>
              <a:t>Healing and Recovery</a:t>
            </a:r>
            <a:endParaRPr lang="en-US" sz="3600" dirty="0">
              <a:latin typeface="Gill Sans MT" panose="020B0502020104020203"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700808"/>
            <a:ext cx="3505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7</a:t>
            </a:fld>
            <a:endParaRPr lang="en-US"/>
          </a:p>
        </p:txBody>
      </p:sp>
    </p:spTree>
    <p:extLst>
      <p:ext uri="{BB962C8B-B14F-4D97-AF65-F5344CB8AC3E}">
        <p14:creationId xmlns:p14="http://schemas.microsoft.com/office/powerpoint/2010/main" val="736044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512" y="0"/>
            <a:ext cx="9144000" cy="914400"/>
          </a:xfrm>
        </p:spPr>
        <p:txBody>
          <a:bodyPr/>
          <a:lstStyle/>
          <a:p>
            <a:r>
              <a:rPr lang="en-US" altLang="en-US" sz="3200" dirty="0" smtClean="0">
                <a:latin typeface="Gill Sans MT" panose="020B0502020104020203" pitchFamily="34" charset="0"/>
              </a:rPr>
              <a:t>Patient-Family Advisor Roles: Bedside to Board Room</a:t>
            </a:r>
          </a:p>
        </p:txBody>
      </p:sp>
      <p:sp>
        <p:nvSpPr>
          <p:cNvPr id="25603" name="Rectangle 3"/>
          <p:cNvSpPr>
            <a:spLocks noGrp="1" noChangeArrowheads="1"/>
          </p:cNvSpPr>
          <p:nvPr>
            <p:ph type="body" idx="1"/>
          </p:nvPr>
        </p:nvSpPr>
        <p:spPr>
          <a:xfrm>
            <a:off x="678260" y="1052736"/>
            <a:ext cx="8574260" cy="5805264"/>
          </a:xfrm>
        </p:spPr>
        <p:txBody>
          <a:bodyPr/>
          <a:lstStyle/>
          <a:p>
            <a:pPr>
              <a:defRPr/>
            </a:pPr>
            <a:r>
              <a:rPr lang="en-US" sz="2400" b="1" dirty="0" smtClean="0">
                <a:latin typeface="Gill Sans MT" panose="020B0502020104020203" pitchFamily="34" charset="0"/>
              </a:rPr>
              <a:t>Purposeful Rounding - </a:t>
            </a:r>
            <a:r>
              <a:rPr lang="en-US" sz="2400" dirty="0" smtClean="0">
                <a:latin typeface="Gill Sans MT" panose="020B0502020104020203" pitchFamily="34" charset="0"/>
              </a:rPr>
              <a:t>bedside report, hourly rounds</a:t>
            </a:r>
            <a:endParaRPr lang="en-US" sz="2400" dirty="0">
              <a:latin typeface="Gill Sans MT" panose="020B0502020104020203" pitchFamily="34" charset="0"/>
            </a:endParaRPr>
          </a:p>
          <a:p>
            <a:pPr>
              <a:defRPr/>
            </a:pPr>
            <a:r>
              <a:rPr lang="en-US" sz="2400" b="1" dirty="0">
                <a:latin typeface="Gill Sans MT" panose="020B0502020104020203" pitchFamily="34" charset="0"/>
              </a:rPr>
              <a:t>S</a:t>
            </a:r>
            <a:r>
              <a:rPr lang="en-US" sz="2400" b="1" dirty="0" smtClean="0">
                <a:latin typeface="Gill Sans MT" panose="020B0502020104020203" pitchFamily="34" charset="0"/>
              </a:rPr>
              <a:t>torytelling and Education </a:t>
            </a:r>
            <a:r>
              <a:rPr lang="en-US" sz="2400" dirty="0" smtClean="0">
                <a:latin typeface="Gill Sans MT" panose="020B0502020104020203" pitchFamily="34" charset="0"/>
              </a:rPr>
              <a:t>- Board presentations, videos, staff meetings, conferences, resident and employee orientation</a:t>
            </a:r>
            <a:endParaRPr lang="en-US" sz="2400" b="1" dirty="0" smtClean="0">
              <a:latin typeface="Gill Sans MT" panose="020B0502020104020203" pitchFamily="34" charset="0"/>
            </a:endParaRPr>
          </a:p>
          <a:p>
            <a:r>
              <a:rPr lang="en-US" sz="2400" b="1" dirty="0" smtClean="0">
                <a:latin typeface="Gill Sans MT" panose="020B0502020104020203" pitchFamily="34" charset="0"/>
              </a:rPr>
              <a:t>Quality teams - </a:t>
            </a:r>
            <a:r>
              <a:rPr lang="en-US" sz="2400" dirty="0" smtClean="0">
                <a:latin typeface="Gill Sans MT" panose="020B0502020104020203" pitchFamily="34" charset="0"/>
              </a:rPr>
              <a:t>Falls </a:t>
            </a:r>
            <a:r>
              <a:rPr lang="en-US" sz="2400" dirty="0">
                <a:latin typeface="Gill Sans MT" panose="020B0502020104020203" pitchFamily="34" charset="0"/>
              </a:rPr>
              <a:t>with </a:t>
            </a:r>
            <a:r>
              <a:rPr lang="en-US" sz="2400" dirty="0" smtClean="0">
                <a:latin typeface="Gill Sans MT" panose="020B0502020104020203" pitchFamily="34" charset="0"/>
              </a:rPr>
              <a:t>harm, CAUTI, Pressure Ulcer Prevention, VAP, CLABSI, Hand Hygiene, Pain, long-range planning</a:t>
            </a:r>
          </a:p>
          <a:p>
            <a:r>
              <a:rPr lang="en-US" sz="2400" b="1" dirty="0" smtClean="0">
                <a:latin typeface="Gill Sans MT" panose="020B0502020104020203" pitchFamily="34" charset="0"/>
              </a:rPr>
              <a:t>Review of patient materials</a:t>
            </a:r>
            <a:endParaRPr lang="en-US" sz="2400" b="1" dirty="0">
              <a:latin typeface="Gill Sans MT" panose="020B0502020104020203" pitchFamily="34" charset="0"/>
            </a:endParaRPr>
          </a:p>
          <a:p>
            <a:r>
              <a:rPr lang="en-US" sz="2400" b="1" dirty="0" smtClean="0">
                <a:latin typeface="Gill Sans MT" panose="020B0502020104020203" pitchFamily="34" charset="0"/>
              </a:rPr>
              <a:t>Safety - </a:t>
            </a:r>
            <a:r>
              <a:rPr lang="en-US" sz="2400" dirty="0" smtClean="0">
                <a:latin typeface="Gill Sans MT" panose="020B0502020104020203" pitchFamily="34" charset="0"/>
              </a:rPr>
              <a:t>safety summit, safety rounds, RCA teams</a:t>
            </a:r>
          </a:p>
          <a:p>
            <a:r>
              <a:rPr lang="en-US" sz="2400" b="1" dirty="0" smtClean="0">
                <a:latin typeface="Gill Sans MT" panose="020B0502020104020203" pitchFamily="34" charset="0"/>
              </a:rPr>
              <a:t>Facility Design - </a:t>
            </a:r>
            <a:r>
              <a:rPr lang="en-US" sz="2400" dirty="0" smtClean="0">
                <a:latin typeface="Gill Sans MT" panose="020B0502020104020203" pitchFamily="34" charset="0"/>
              </a:rPr>
              <a:t>all patient facing construction and renovations</a:t>
            </a:r>
          </a:p>
          <a:p>
            <a:r>
              <a:rPr lang="en-US" sz="2400" b="1" dirty="0" smtClean="0">
                <a:latin typeface="Gill Sans MT" panose="020B0502020104020203" pitchFamily="34" charset="0"/>
              </a:rPr>
              <a:t>Patient Portal Development and Enhancements</a:t>
            </a:r>
          </a:p>
          <a:p>
            <a:r>
              <a:rPr lang="en-US" sz="2400" b="1" dirty="0" smtClean="0">
                <a:latin typeface="Gill Sans MT" panose="020B0502020104020203" pitchFamily="34" charset="0"/>
              </a:rPr>
              <a:t>Care Coordination</a:t>
            </a:r>
          </a:p>
          <a:p>
            <a:r>
              <a:rPr lang="en-US" sz="2400" b="1" dirty="0" smtClean="0">
                <a:latin typeface="Gill Sans MT" panose="020B0502020104020203" pitchFamily="34" charset="0"/>
              </a:rPr>
              <a:t>Advisors to Board</a:t>
            </a:r>
          </a:p>
          <a:p>
            <a:endParaRPr lang="en-US" sz="3200" b="1" dirty="0" smtClean="0"/>
          </a:p>
          <a:p>
            <a:endParaRPr lang="en-US" sz="3200" b="1" dirty="0" smtClean="0"/>
          </a:p>
          <a:p>
            <a:endParaRPr lang="en-US" sz="2000" dirty="0" smtClean="0"/>
          </a:p>
          <a:p>
            <a:endParaRPr lang="en-US" sz="3200" b="1" dirty="0" smtClean="0"/>
          </a:p>
        </p:txBody>
      </p:sp>
      <p:pic>
        <p:nvPicPr>
          <p:cNvPr id="4"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6173296"/>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HAEmblem"/>
          <p:cNvPicPr>
            <a:picLocks noChangeAspect="1" noChangeArrowheads="1"/>
          </p:cNvPicPr>
          <p:nvPr/>
        </p:nvPicPr>
        <p:blipFill>
          <a:blip r:embed="rId4"/>
          <a:srcRect/>
          <a:stretch>
            <a:fillRect/>
          </a:stretch>
        </p:blipFill>
        <p:spPr bwMode="auto">
          <a:xfrm>
            <a:off x="251520" y="6165304"/>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8</a:t>
            </a:fld>
            <a:endParaRPr lang="en-US"/>
          </a:p>
        </p:txBody>
      </p:sp>
    </p:spTree>
    <p:extLst>
      <p:ext uri="{BB962C8B-B14F-4D97-AF65-F5344CB8AC3E}">
        <p14:creationId xmlns:p14="http://schemas.microsoft.com/office/powerpoint/2010/main" val="104346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7504" y="0"/>
            <a:ext cx="9036496" cy="914400"/>
          </a:xfrm>
        </p:spPr>
        <p:txBody>
          <a:bodyPr/>
          <a:lstStyle/>
          <a:p>
            <a:r>
              <a:rPr lang="en-US" altLang="en-US" sz="4400" b="1" dirty="0" smtClean="0">
                <a:latin typeface="Gill Sans MT" panose="020B0502020104020203" pitchFamily="34" charset="0"/>
              </a:rPr>
              <a:t/>
            </a:r>
            <a:br>
              <a:rPr lang="en-US" altLang="en-US" sz="4400" b="1" dirty="0" smtClean="0">
                <a:latin typeface="Gill Sans MT" panose="020B0502020104020203" pitchFamily="34" charset="0"/>
              </a:rPr>
            </a:br>
            <a:r>
              <a:rPr lang="en-US" altLang="en-US" sz="3600" b="1" dirty="0" smtClean="0">
                <a:latin typeface="Gill Sans MT" panose="020B0502020104020203" pitchFamily="34" charset="0"/>
              </a:rPr>
              <a:t>Lessons Learned – Leadership Matters</a:t>
            </a:r>
            <a:r>
              <a:rPr lang="en-US" altLang="en-US" sz="4400" b="1" dirty="0" smtClean="0">
                <a:latin typeface="Gill Sans MT" panose="020B0502020104020203" pitchFamily="34" charset="0"/>
              </a:rPr>
              <a:t/>
            </a:r>
            <a:br>
              <a:rPr lang="en-US" altLang="en-US" sz="4400" b="1" dirty="0" smtClean="0">
                <a:latin typeface="Gill Sans MT" panose="020B0502020104020203" pitchFamily="34" charset="0"/>
              </a:rPr>
            </a:br>
            <a:endParaRPr lang="en-US" altLang="en-US" sz="4400" b="1" dirty="0" smtClean="0">
              <a:latin typeface="Gill Sans MT" panose="020B0502020104020203" pitchFamily="34" charset="0"/>
            </a:endParaRPr>
          </a:p>
        </p:txBody>
      </p:sp>
      <p:sp>
        <p:nvSpPr>
          <p:cNvPr id="32772" name="TextBox 1"/>
          <p:cNvSpPr txBox="1">
            <a:spLocks noChangeArrowheads="1"/>
          </p:cNvSpPr>
          <p:nvPr/>
        </p:nvSpPr>
        <p:spPr bwMode="auto">
          <a:xfrm>
            <a:off x="899592" y="5157192"/>
            <a:ext cx="75417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ltLang="en-US" dirty="0">
                <a:latin typeface="Gill Sans MT" panose="020B0502020104020203" pitchFamily="34" charset="0"/>
              </a:rPr>
              <a:t>“A leader leads by example, whether he intends to or not.”</a:t>
            </a:r>
          </a:p>
          <a:p>
            <a:pPr eaLnBrk="1" hangingPunct="1"/>
            <a:r>
              <a:rPr lang="en-US" altLang="en-US" dirty="0">
                <a:latin typeface="Gill Sans MT" panose="020B0502020104020203" pitchFamily="34" charset="0"/>
              </a:rPr>
              <a:t>					</a:t>
            </a:r>
            <a:r>
              <a:rPr lang="en-US" altLang="en-US" sz="1800" dirty="0">
                <a:latin typeface="Gill Sans MT" panose="020B0502020104020203" pitchFamily="34" charset="0"/>
              </a:rPr>
              <a:t>Author Unknown</a:t>
            </a:r>
            <a:endParaRPr lang="en-US" altLang="en-US" dirty="0">
              <a:latin typeface="Gill Sans MT" panose="020B0502020104020203" pitchFamily="34" charset="0"/>
            </a:endParaRPr>
          </a:p>
        </p:txBody>
      </p:sp>
      <p:pic>
        <p:nvPicPr>
          <p:cNvPr id="32773"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3608" y="1844824"/>
            <a:ext cx="7772400" cy="3189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9</a:t>
            </a:fld>
            <a:endParaRPr lang="en-US"/>
          </a:p>
        </p:txBody>
      </p:sp>
    </p:spTree>
    <p:extLst>
      <p:ext uri="{BB962C8B-B14F-4D97-AF65-F5344CB8AC3E}">
        <p14:creationId xmlns:p14="http://schemas.microsoft.com/office/powerpoint/2010/main" val="38243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21888</TotalTime>
  <Words>1307</Words>
  <Application>Microsoft Office PowerPoint</Application>
  <PresentationFormat>On-screen Show (4:3)</PresentationFormat>
  <Paragraphs>274</Paragraphs>
  <Slides>24</Slides>
  <Notes>16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Objectives</vt:lpstr>
      <vt:lpstr>A Day in the Life of Vidant Health</vt:lpstr>
      <vt:lpstr>PowerPoint Presentation</vt:lpstr>
      <vt:lpstr>A Journey Through 91 Days</vt:lpstr>
      <vt:lpstr>Patient-Family Advisor Roles: Bedside to Board Room</vt:lpstr>
      <vt:lpstr> Lessons Learned – Leadership Matters </vt:lpstr>
      <vt:lpstr>Lessons Learned – Integrate Into Existing Work</vt:lpstr>
      <vt:lpstr>Lessons Learned - Transparency is Powerful</vt:lpstr>
      <vt:lpstr>Lessons Learned: It Takes Time</vt:lpstr>
      <vt:lpstr>PowerPoint Presentation</vt:lpstr>
      <vt:lpstr>Our Outcomes</vt:lpstr>
      <vt:lpstr>Our Outcomes</vt:lpstr>
      <vt:lpstr>What’s Next at Vidant Health</vt:lpstr>
      <vt:lpstr>PowerPoint Presentation</vt:lpstr>
      <vt:lpstr>Objectives</vt:lpstr>
      <vt:lpstr>Organizational Profile</vt:lpstr>
      <vt:lpstr>PowerPoint Presentation</vt:lpstr>
      <vt:lpstr>High-Touch Patient Family Engagement</vt:lpstr>
      <vt:lpstr>HROs: Leadership</vt:lpstr>
      <vt:lpstr>HROs: Endorsing Behaviors</vt:lpstr>
      <vt:lpstr>PowerPoint Presentation</vt:lpstr>
    </vt:vector>
  </TitlesOfParts>
  <Company>MAI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Powers</dc:creator>
  <cp:lastModifiedBy>Erb, Natalie</cp:lastModifiedBy>
  <cp:revision>1397</cp:revision>
  <cp:lastPrinted>2013-05-05T14:15:36Z</cp:lastPrinted>
  <dcterms:created xsi:type="dcterms:W3CDTF">2003-12-16T15:34:41Z</dcterms:created>
  <dcterms:modified xsi:type="dcterms:W3CDTF">2014-07-25T16:48:45Z</dcterms:modified>
</cp:coreProperties>
</file>