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1338" r:id="rId2"/>
    <p:sldId id="1260" r:id="rId3"/>
    <p:sldId id="1321" r:id="rId4"/>
    <p:sldId id="1322" r:id="rId5"/>
    <p:sldId id="1323" r:id="rId6"/>
    <p:sldId id="1324" r:id="rId7"/>
    <p:sldId id="1325" r:id="rId8"/>
    <p:sldId id="1326" r:id="rId9"/>
    <p:sldId id="1327" r:id="rId10"/>
    <p:sldId id="1328" r:id="rId11"/>
    <p:sldId id="1329" r:id="rId12"/>
    <p:sldId id="1330" r:id="rId13"/>
    <p:sldId id="1331" r:id="rId14"/>
    <p:sldId id="1305" r:id="rId15"/>
    <p:sldId id="1306" r:id="rId16"/>
    <p:sldId id="1307" r:id="rId17"/>
    <p:sldId id="1308" r:id="rId18"/>
    <p:sldId id="1309" r:id="rId19"/>
    <p:sldId id="1310" r:id="rId20"/>
    <p:sldId id="1311" r:id="rId21"/>
    <p:sldId id="1312" r:id="rId22"/>
    <p:sldId id="1313" r:id="rId23"/>
    <p:sldId id="1314" r:id="rId24"/>
    <p:sldId id="1315" r:id="rId25"/>
    <p:sldId id="1316" r:id="rId26"/>
    <p:sldId id="1317" r:id="rId27"/>
    <p:sldId id="1318" r:id="rId28"/>
    <p:sldId id="1319" r:id="rId29"/>
    <p:sldId id="1320" r:id="rId30"/>
    <p:sldId id="1294" r:id="rId31"/>
    <p:sldId id="1295" r:id="rId32"/>
    <p:sldId id="1296" r:id="rId33"/>
    <p:sldId id="1297" r:id="rId34"/>
    <p:sldId id="1298" r:id="rId35"/>
    <p:sldId id="1299" r:id="rId36"/>
    <p:sldId id="1300" r:id="rId37"/>
    <p:sldId id="1301" r:id="rId38"/>
    <p:sldId id="1302" r:id="rId39"/>
    <p:sldId id="1303" r:id="rId40"/>
    <p:sldId id="1304" r:id="rId41"/>
    <p:sldId id="1341" r:id="rId42"/>
  </p:sldIdLst>
  <p:sldSz cx="9144000" cy="6858000" type="screen4x3"/>
  <p:notesSz cx="7007225" cy="9288463"/>
  <p:defaultTextStyle>
    <a:defPPr>
      <a:defRPr lang="en-US"/>
    </a:defPPr>
    <a:lvl1pPr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2pPr>
    <a:lvl3pPr marL="9144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3pPr>
    <a:lvl4pPr marL="13716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4pPr>
    <a:lvl5pPr marL="18288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nya" initials="T" lastIdx="1" clrIdx="0"/>
  <p:cmAuthor id="1" name="Erb, Natalie" initials="EN"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9966"/>
    <a:srgbClr val="FFFF99"/>
    <a:srgbClr val="FFCC99"/>
    <a:srgbClr val="008000"/>
    <a:srgbClr val="660066"/>
    <a:srgbClr val="996633"/>
    <a:srgbClr val="CC9900"/>
    <a:srgbClr val="99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6" autoAdjust="0"/>
    <p:restoredTop sz="84547" autoAdjust="0"/>
  </p:normalViewPr>
  <p:slideViewPr>
    <p:cSldViewPr>
      <p:cViewPr>
        <p:scale>
          <a:sx n="50" d="100"/>
          <a:sy n="50" d="100"/>
        </p:scale>
        <p:origin x="-804" y="-360"/>
      </p:cViewPr>
      <p:guideLst>
        <p:guide orient="horz" pos="1584"/>
        <p:guide pos="816"/>
        <p:guide pos="5012"/>
        <p:guide pos="1008"/>
        <p:guide pos="1680"/>
      </p:guideLst>
    </p:cSldViewPr>
  </p:slideViewPr>
  <p:outlineViewPr>
    <p:cViewPr>
      <p:scale>
        <a:sx n="33" d="100"/>
        <a:sy n="33" d="100"/>
      </p:scale>
      <p:origin x="24"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1236" y="1398"/>
      </p:cViewPr>
      <p:guideLst>
        <p:guide orient="horz" pos="2926"/>
        <p:guide pos="220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latin typeface="Gill Sans MT" panose="020B0502020104020203" pitchFamily="34" charset="0"/>
              </a:rPr>
              <a:t>Overall 30</a:t>
            </a:r>
            <a:r>
              <a:rPr lang="en-US" baseline="0" dirty="0" smtClean="0">
                <a:latin typeface="Gill Sans MT" panose="020B0502020104020203" pitchFamily="34" charset="0"/>
              </a:rPr>
              <a:t>-Day </a:t>
            </a:r>
            <a:r>
              <a:rPr lang="en-US" dirty="0" smtClean="0">
                <a:latin typeface="Gill Sans MT" panose="020B0502020104020203" pitchFamily="34" charset="0"/>
              </a:rPr>
              <a:t>Readmissions</a:t>
            </a:r>
            <a:endParaRPr lang="en-US" sz="1200" dirty="0">
              <a:latin typeface="Gill Sans MT" panose="020B0502020104020203" pitchFamily="34" charset="0"/>
            </a:endParaRPr>
          </a:p>
        </c:rich>
      </c:tx>
      <c:layout>
        <c:manualLayout>
          <c:xMode val="edge"/>
          <c:yMode val="edge"/>
          <c:x val="0.14130400557024692"/>
          <c:y val="9.442515107473419E-2"/>
        </c:manualLayout>
      </c:layout>
      <c:overlay val="0"/>
    </c:title>
    <c:autoTitleDeleted val="0"/>
    <c:plotArea>
      <c:layout>
        <c:manualLayout>
          <c:layoutTarget val="inner"/>
          <c:xMode val="edge"/>
          <c:yMode val="edge"/>
          <c:x val="0.18586517550128984"/>
          <c:y val="0.27091499642090194"/>
          <c:w val="0.80410837453457851"/>
          <c:h val="0.5597330201197882"/>
        </c:manualLayout>
      </c:layout>
      <c:lineChart>
        <c:grouping val="standard"/>
        <c:varyColors val="0"/>
        <c:ser>
          <c:idx val="0"/>
          <c:order val="0"/>
          <c:tx>
            <c:strRef>
              <c:f>Sheet1!$B$1</c:f>
              <c:strCache>
                <c:ptCount val="1"/>
                <c:pt idx="0">
                  <c:v>Baseline</c:v>
                </c:pt>
              </c:strCache>
            </c:strRef>
          </c:tx>
          <c:spPr>
            <a:ln w="38100">
              <a:solidFill>
                <a:srgbClr val="0070C0"/>
              </a:solidFill>
            </a:ln>
          </c:spPr>
          <c:marker>
            <c:spPr>
              <a:solidFill>
                <a:srgbClr val="3366FF"/>
              </a:solidFill>
              <a:ln>
                <a:solidFill>
                  <a:srgbClr val="0070C0"/>
                </a:solidFill>
              </a:ln>
            </c:spPr>
          </c:marker>
          <c:cat>
            <c:strRef>
              <c:f>Sheet1!$A$2:$A$10</c:f>
              <c:strCache>
                <c:ptCount val="9"/>
                <c:pt idx="0">
                  <c:v>Q1 12</c:v>
                </c:pt>
                <c:pt idx="1">
                  <c:v>Q2 12</c:v>
                </c:pt>
                <c:pt idx="2">
                  <c:v>Q3 12</c:v>
                </c:pt>
                <c:pt idx="3">
                  <c:v>Q4 12</c:v>
                </c:pt>
                <c:pt idx="4">
                  <c:v>Q1 13</c:v>
                </c:pt>
                <c:pt idx="5">
                  <c:v>Q2 13</c:v>
                </c:pt>
                <c:pt idx="6">
                  <c:v>Q3 13</c:v>
                </c:pt>
                <c:pt idx="7">
                  <c:v>Q4 13</c:v>
                </c:pt>
                <c:pt idx="8">
                  <c:v>Q1 14</c:v>
                </c:pt>
              </c:strCache>
            </c:strRef>
          </c:cat>
          <c:val>
            <c:numRef>
              <c:f>Sheet1!$B$2:$B$10</c:f>
              <c:numCache>
                <c:formatCode>0</c:formatCode>
                <c:ptCount val="9"/>
                <c:pt idx="0">
                  <c:v>72</c:v>
                </c:pt>
                <c:pt idx="1">
                  <c:v>72</c:v>
                </c:pt>
                <c:pt idx="2">
                  <c:v>72</c:v>
                </c:pt>
                <c:pt idx="3">
                  <c:v>72</c:v>
                </c:pt>
                <c:pt idx="4">
                  <c:v>72</c:v>
                </c:pt>
                <c:pt idx="5">
                  <c:v>72</c:v>
                </c:pt>
                <c:pt idx="6">
                  <c:v>72</c:v>
                </c:pt>
                <c:pt idx="7">
                  <c:v>72</c:v>
                </c:pt>
                <c:pt idx="8" formatCode="General">
                  <c:v>72</c:v>
                </c:pt>
              </c:numCache>
            </c:numRef>
          </c:val>
          <c:smooth val="0"/>
        </c:ser>
        <c:ser>
          <c:idx val="1"/>
          <c:order val="1"/>
          <c:tx>
            <c:strRef>
              <c:f>Sheet1!$C$1</c:f>
              <c:strCache>
                <c:ptCount val="1"/>
                <c:pt idx="0">
                  <c:v>Schneck</c:v>
                </c:pt>
              </c:strCache>
            </c:strRef>
          </c:tx>
          <c:spPr>
            <a:ln w="38100">
              <a:solidFill>
                <a:srgbClr val="FF3300"/>
              </a:solidFill>
            </a:ln>
          </c:spPr>
          <c:marker>
            <c:spPr>
              <a:solidFill>
                <a:srgbClr val="FF3300"/>
              </a:solidFill>
              <a:ln>
                <a:solidFill>
                  <a:srgbClr val="FF3300"/>
                </a:solidFill>
              </a:ln>
            </c:spPr>
          </c:marker>
          <c:cat>
            <c:strRef>
              <c:f>Sheet1!$A$2:$A$10</c:f>
              <c:strCache>
                <c:ptCount val="9"/>
                <c:pt idx="0">
                  <c:v>Q1 12</c:v>
                </c:pt>
                <c:pt idx="1">
                  <c:v>Q2 12</c:v>
                </c:pt>
                <c:pt idx="2">
                  <c:v>Q3 12</c:v>
                </c:pt>
                <c:pt idx="3">
                  <c:v>Q4 12</c:v>
                </c:pt>
                <c:pt idx="4">
                  <c:v>Q1 13</c:v>
                </c:pt>
                <c:pt idx="5">
                  <c:v>Q2 13</c:v>
                </c:pt>
                <c:pt idx="6">
                  <c:v>Q3 13</c:v>
                </c:pt>
                <c:pt idx="7">
                  <c:v>Q4 13</c:v>
                </c:pt>
                <c:pt idx="8">
                  <c:v>Q1 14</c:v>
                </c:pt>
              </c:strCache>
            </c:strRef>
          </c:cat>
          <c:val>
            <c:numRef>
              <c:f>Sheet1!$C$2:$C$10</c:f>
              <c:numCache>
                <c:formatCode>0</c:formatCode>
                <c:ptCount val="9"/>
                <c:pt idx="0">
                  <c:v>95</c:v>
                </c:pt>
                <c:pt idx="1">
                  <c:v>67</c:v>
                </c:pt>
                <c:pt idx="2">
                  <c:v>73</c:v>
                </c:pt>
                <c:pt idx="3">
                  <c:v>66</c:v>
                </c:pt>
                <c:pt idx="4">
                  <c:v>61</c:v>
                </c:pt>
                <c:pt idx="5">
                  <c:v>46</c:v>
                </c:pt>
                <c:pt idx="6">
                  <c:v>34</c:v>
                </c:pt>
                <c:pt idx="7">
                  <c:v>46</c:v>
                </c:pt>
                <c:pt idx="8">
                  <c:v>43</c:v>
                </c:pt>
              </c:numCache>
            </c:numRef>
          </c:val>
          <c:smooth val="0"/>
        </c:ser>
        <c:ser>
          <c:idx val="2"/>
          <c:order val="2"/>
          <c:tx>
            <c:strRef>
              <c:f>Sheet1!$D$1</c:f>
              <c:strCache>
                <c:ptCount val="1"/>
                <c:pt idx="0">
                  <c:v>20% Reduction</c:v>
                </c:pt>
              </c:strCache>
            </c:strRef>
          </c:tx>
          <c:spPr>
            <a:ln w="38100">
              <a:solidFill>
                <a:srgbClr val="00B050"/>
              </a:solidFill>
            </a:ln>
          </c:spPr>
          <c:marker>
            <c:spPr>
              <a:solidFill>
                <a:srgbClr val="00B050"/>
              </a:solidFill>
              <a:ln>
                <a:solidFill>
                  <a:srgbClr val="00B050"/>
                </a:solidFill>
              </a:ln>
            </c:spPr>
          </c:marker>
          <c:cat>
            <c:strRef>
              <c:f>Sheet1!$A$2:$A$10</c:f>
              <c:strCache>
                <c:ptCount val="9"/>
                <c:pt idx="0">
                  <c:v>Q1 12</c:v>
                </c:pt>
                <c:pt idx="1">
                  <c:v>Q2 12</c:v>
                </c:pt>
                <c:pt idx="2">
                  <c:v>Q3 12</c:v>
                </c:pt>
                <c:pt idx="3">
                  <c:v>Q4 12</c:v>
                </c:pt>
                <c:pt idx="4">
                  <c:v>Q1 13</c:v>
                </c:pt>
                <c:pt idx="5">
                  <c:v>Q2 13</c:v>
                </c:pt>
                <c:pt idx="6">
                  <c:v>Q3 13</c:v>
                </c:pt>
                <c:pt idx="7">
                  <c:v>Q4 13</c:v>
                </c:pt>
                <c:pt idx="8">
                  <c:v>Q1 14</c:v>
                </c:pt>
              </c:strCache>
            </c:strRef>
          </c:cat>
          <c:val>
            <c:numRef>
              <c:f>Sheet1!$D$2:$D$10</c:f>
              <c:numCache>
                <c:formatCode>General</c:formatCode>
                <c:ptCount val="9"/>
                <c:pt idx="0">
                  <c:v>57.6</c:v>
                </c:pt>
                <c:pt idx="1">
                  <c:v>57.6</c:v>
                </c:pt>
                <c:pt idx="2">
                  <c:v>57.6</c:v>
                </c:pt>
                <c:pt idx="3">
                  <c:v>57.6</c:v>
                </c:pt>
                <c:pt idx="4">
                  <c:v>57.6</c:v>
                </c:pt>
                <c:pt idx="5">
                  <c:v>57.6</c:v>
                </c:pt>
                <c:pt idx="6">
                  <c:v>57.6</c:v>
                </c:pt>
                <c:pt idx="7">
                  <c:v>57.6</c:v>
                </c:pt>
                <c:pt idx="8">
                  <c:v>57.6</c:v>
                </c:pt>
              </c:numCache>
            </c:numRef>
          </c:val>
          <c:smooth val="0"/>
        </c:ser>
        <c:dLbls>
          <c:showLegendKey val="0"/>
          <c:showVal val="0"/>
          <c:showCatName val="0"/>
          <c:showSerName val="0"/>
          <c:showPercent val="0"/>
          <c:showBubbleSize val="0"/>
        </c:dLbls>
        <c:marker val="1"/>
        <c:smooth val="0"/>
        <c:axId val="33462528"/>
        <c:axId val="33464704"/>
      </c:lineChart>
      <c:catAx>
        <c:axId val="33462528"/>
        <c:scaling>
          <c:orientation val="minMax"/>
        </c:scaling>
        <c:delete val="0"/>
        <c:axPos val="b"/>
        <c:numFmt formatCode="General" sourceLinked="1"/>
        <c:majorTickMark val="none"/>
        <c:minorTickMark val="none"/>
        <c:tickLblPos val="nextTo"/>
        <c:txPr>
          <a:bodyPr rot="0" vert="horz"/>
          <a:lstStyle/>
          <a:p>
            <a:pPr>
              <a:defRPr/>
            </a:pPr>
            <a:endParaRPr lang="en-US"/>
          </a:p>
        </c:txPr>
        <c:crossAx val="33464704"/>
        <c:crosses val="autoZero"/>
        <c:auto val="1"/>
        <c:lblAlgn val="ctr"/>
        <c:lblOffset val="100"/>
        <c:noMultiLvlLbl val="0"/>
      </c:catAx>
      <c:valAx>
        <c:axId val="33464704"/>
        <c:scaling>
          <c:orientation val="minMax"/>
          <c:max val="100"/>
          <c:min val="0"/>
        </c:scaling>
        <c:delete val="0"/>
        <c:axPos val="l"/>
        <c:majorGridlines/>
        <c:numFmt formatCode="0" sourceLinked="1"/>
        <c:majorTickMark val="none"/>
        <c:minorTickMark val="none"/>
        <c:tickLblPos val="nextTo"/>
        <c:crossAx val="33462528"/>
        <c:crosses val="autoZero"/>
        <c:crossBetween val="between"/>
        <c:majorUnit val="10"/>
        <c:minorUnit val="5"/>
      </c:valAx>
      <c:spPr>
        <a:ln>
          <a:solidFill>
            <a:srgbClr val="00B050"/>
          </a:solidFill>
        </a:ln>
      </c:spPr>
    </c:plotArea>
    <c:plotVisOnly val="1"/>
    <c:dispBlanksAs val="gap"/>
    <c:showDLblsOverMax val="0"/>
  </c:chart>
  <c:spPr>
    <a:solidFill>
      <a:schemeClr val="bg1"/>
    </a:solidFill>
  </c:spPr>
  <c:txPr>
    <a:bodyPr/>
    <a:lstStyle/>
    <a:p>
      <a:pPr>
        <a:defRPr sz="1399" baseline="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0.61706</cdr:x>
      <cdr:y>0.03681</cdr:y>
    </cdr:from>
    <cdr:to>
      <cdr:x>0.99988</cdr:x>
      <cdr:y>0.2687</cdr:y>
    </cdr:to>
    <cdr:sp macro="" textlink="">
      <cdr:nvSpPr>
        <cdr:cNvPr id="2" name="Oval 1"/>
        <cdr:cNvSpPr/>
      </cdr:nvSpPr>
      <cdr:spPr>
        <a:xfrm xmlns:a="http://schemas.openxmlformats.org/drawingml/2006/main">
          <a:off x="5029200" y="205695"/>
          <a:ext cx="3120069" cy="1295801"/>
        </a:xfrm>
        <a:prstGeom xmlns:a="http://schemas.openxmlformats.org/drawingml/2006/main" prst="ellipse">
          <a:avLst/>
        </a:prstGeom>
        <a:solidFill xmlns:a="http://schemas.openxmlformats.org/drawingml/2006/main">
          <a:srgbClr val="CC33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r>
            <a:rPr lang="en-US" sz="1600" b="1" dirty="0" smtClean="0">
              <a:latin typeface="Gill Sans MT" panose="020B0502020104020203" pitchFamily="34" charset="0"/>
              <a:cs typeface="Arial" pitchFamily="34" charset="0"/>
            </a:rPr>
            <a:t>Almost</a:t>
          </a:r>
          <a:r>
            <a:rPr lang="en-US" sz="1800" b="1" i="1" dirty="0" smtClean="0">
              <a:latin typeface="Gill Sans MT" panose="020B0502020104020203" pitchFamily="34" charset="0"/>
              <a:cs typeface="Arial" pitchFamily="34" charset="0"/>
            </a:rPr>
            <a:t>  $1,000,000</a:t>
          </a:r>
          <a:r>
            <a:rPr lang="en-US" sz="2000" b="1" i="1" u="sng" dirty="0" smtClean="0">
              <a:latin typeface="Gill Sans MT" panose="020B0502020104020203" pitchFamily="34" charset="0"/>
              <a:cs typeface="Arial" pitchFamily="34" charset="0"/>
            </a:rPr>
            <a:t>         </a:t>
          </a:r>
          <a:r>
            <a:rPr lang="en-US" sz="1600" b="1" dirty="0" smtClean="0">
              <a:latin typeface="Gill Sans MT" panose="020B0502020104020203" pitchFamily="34" charset="0"/>
              <a:cs typeface="Arial" pitchFamily="34" charset="0"/>
            </a:rPr>
            <a:t>Health Care Dollars Saved</a:t>
          </a:r>
          <a:r>
            <a:rPr lang="en-US" sz="1600" b="1" dirty="0" smtClean="0">
              <a:latin typeface="Arial" pitchFamily="34" charset="0"/>
              <a:cs typeface="Arial" pitchFamily="34" charset="0"/>
            </a:rPr>
            <a:t>!</a:t>
          </a:r>
          <a:endParaRPr lang="en-US" sz="1600" b="1" dirty="0">
            <a:latin typeface="Arial" pitchFamily="34" charset="0"/>
            <a:cs typeface="Arial" pitchFamily="34" charset="0"/>
          </a:endParaRPr>
        </a:p>
      </cdr:txBody>
    </cdr:sp>
  </cdr:relSizeAnchor>
  <cdr:relSizeAnchor xmlns:cdr="http://schemas.openxmlformats.org/drawingml/2006/chartDrawing">
    <cdr:from>
      <cdr:x>0.30978</cdr:x>
      <cdr:y>0.2029</cdr:y>
    </cdr:from>
    <cdr:to>
      <cdr:x>0.60019</cdr:x>
      <cdr:y>0.38342</cdr:y>
    </cdr:to>
    <cdr:grpSp>
      <cdr:nvGrpSpPr>
        <cdr:cNvPr id="9" name="Group 2"/>
        <cdr:cNvGrpSpPr/>
      </cdr:nvGrpSpPr>
      <cdr:grpSpPr>
        <a:xfrm xmlns:a="http://schemas.openxmlformats.org/drawingml/2006/main">
          <a:off x="2439868" y="1061005"/>
          <a:ext cx="2287308" cy="943975"/>
          <a:chOff x="3200894" y="2503360"/>
          <a:chExt cx="2286000" cy="949141"/>
        </a:xfrm>
      </cdr:grpSpPr>
      <cdr:sp macro="" textlink="">
        <cdr:nvSpPr>
          <cdr:cNvPr id="4" name="TextBox 1"/>
          <cdr:cNvSpPr txBox="1"/>
        </cdr:nvSpPr>
        <cdr:spPr>
          <a:xfrm xmlns:a="http://schemas.openxmlformats.org/drawingml/2006/main">
            <a:off x="3200894" y="2503360"/>
            <a:ext cx="2286000" cy="342171"/>
          </a:xfrm>
          <a:prstGeom xmlns:a="http://schemas.openxmlformats.org/drawingml/2006/main" prst="rect">
            <a:avLst/>
          </a:prstGeom>
          <a:solidFill xmlns:a="http://schemas.openxmlformats.org/drawingml/2006/main">
            <a:srgbClr val="0070C0"/>
          </a:solidFill>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ctr"/>
            <a:r>
              <a:rPr lang="en-US" sz="1600" dirty="0" smtClean="0">
                <a:solidFill>
                  <a:schemeClr val="bg1"/>
                </a:solidFill>
                <a:latin typeface="Gill Sans MT" panose="020B0502020104020203" pitchFamily="34" charset="0"/>
              </a:rPr>
              <a:t>SMC 2011 Baseline</a:t>
            </a:r>
            <a:endParaRPr lang="en-US" sz="1600" dirty="0">
              <a:solidFill>
                <a:schemeClr val="bg1"/>
              </a:solidFill>
              <a:latin typeface="Gill Sans MT" panose="020B0502020104020203" pitchFamily="34" charset="0"/>
            </a:endParaRPr>
          </a:p>
        </cdr:txBody>
      </cdr:sp>
      <cdr:cxnSp macro="">
        <cdr:nvCxnSpPr>
          <cdr:cNvPr id="5" name="Straight Arrow Connector 4"/>
          <cdr:cNvCxnSpPr/>
        </cdr:nvCxnSpPr>
        <cdr:spPr>
          <a:xfrm xmlns:a="http://schemas.openxmlformats.org/drawingml/2006/main">
            <a:off x="5105399" y="2880014"/>
            <a:ext cx="164363" cy="572487"/>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0.24971</cdr:x>
      <cdr:y>0.59709</cdr:y>
    </cdr:from>
    <cdr:to>
      <cdr:x>0.54013</cdr:x>
      <cdr:y>0.66217</cdr:y>
    </cdr:to>
    <cdr:sp macro="" textlink="">
      <cdr:nvSpPr>
        <cdr:cNvPr id="6" name="TextBox 9"/>
        <cdr:cNvSpPr txBox="1"/>
      </cdr:nvSpPr>
      <cdr:spPr>
        <a:xfrm xmlns:a="http://schemas.openxmlformats.org/drawingml/2006/main">
          <a:off x="2035153" y="3336528"/>
          <a:ext cx="2366988" cy="363667"/>
        </a:xfrm>
        <a:prstGeom xmlns:a="http://schemas.openxmlformats.org/drawingml/2006/main" prst="rect">
          <a:avLst/>
        </a:prstGeom>
        <a:solidFill xmlns:a="http://schemas.openxmlformats.org/drawingml/2006/main">
          <a:srgbClr val="00B050"/>
        </a:solidFill>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ctr"/>
          <a:r>
            <a:rPr lang="en-US" sz="1600" dirty="0" smtClean="0">
              <a:solidFill>
                <a:schemeClr val="bg1"/>
              </a:solidFill>
              <a:latin typeface="Gill Sans MT" panose="020B0502020104020203" pitchFamily="34" charset="0"/>
            </a:rPr>
            <a:t>20% Reduction </a:t>
          </a:r>
          <a:r>
            <a:rPr lang="en-US" sz="1400" dirty="0" smtClean="0">
              <a:solidFill>
                <a:schemeClr val="bg1"/>
              </a:solidFill>
              <a:latin typeface="Gill Sans MT" panose="020B0502020104020203" pitchFamily="34" charset="0"/>
            </a:rPr>
            <a:t>(goal)</a:t>
          </a:r>
          <a:endParaRPr lang="en-US" sz="1400" dirty="0">
            <a:solidFill>
              <a:schemeClr val="bg1"/>
            </a:solidFill>
            <a:latin typeface="Gill Sans MT" panose="020B0502020104020203" pitchFamily="34" charset="0"/>
          </a:endParaRPr>
        </a:p>
      </cdr:txBody>
    </cdr:sp>
  </cdr:relSizeAnchor>
  <cdr:relSizeAnchor xmlns:cdr="http://schemas.openxmlformats.org/drawingml/2006/chartDrawing">
    <cdr:from>
      <cdr:x>0.43524</cdr:x>
      <cdr:y>0.51977</cdr:y>
    </cdr:from>
    <cdr:to>
      <cdr:x>0.45729</cdr:x>
      <cdr:y>0.59223</cdr:y>
    </cdr:to>
    <cdr:cxnSp macro="">
      <cdr:nvCxnSpPr>
        <cdr:cNvPr id="7" name="Straight Arrow Connector 6"/>
        <cdr:cNvCxnSpPr/>
      </cdr:nvCxnSpPr>
      <cdr:spPr>
        <a:xfrm xmlns:a="http://schemas.openxmlformats.org/drawingml/2006/main" flipV="1">
          <a:off x="3547321" y="2904480"/>
          <a:ext cx="179713" cy="404906"/>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779" cy="463406"/>
          </a:xfrm>
          <a:prstGeom prst="rect">
            <a:avLst/>
          </a:prstGeom>
          <a:noFill/>
          <a:ln w="9525">
            <a:noFill/>
            <a:miter lim="800000"/>
            <a:headEnd/>
            <a:tailEnd/>
          </a:ln>
          <a:effectLst/>
        </p:spPr>
        <p:txBody>
          <a:bodyPr vert="horz" wrap="square" lIns="92653" tIns="46328" rIns="92653" bIns="46328" numCol="1" anchor="t" anchorCtr="0" compatLnSpc="1">
            <a:prstTxWarp prst="textNoShape">
              <a:avLst/>
            </a:prstTxWarp>
          </a:bodyPr>
          <a:lstStyle>
            <a:lvl1pPr algn="l" defTabSz="926719">
              <a:defRPr sz="1200">
                <a:latin typeface="Arial" charset="0"/>
                <a:ea typeface="+mn-ea"/>
                <a:cs typeface="+mn-cs"/>
              </a:defRPr>
            </a:lvl1pPr>
          </a:lstStyle>
          <a:p>
            <a:pPr>
              <a:defRPr/>
            </a:pPr>
            <a:endParaRPr lang="en-US"/>
          </a:p>
        </p:txBody>
      </p:sp>
      <p:sp>
        <p:nvSpPr>
          <p:cNvPr id="5123" name="Rectangle 3"/>
          <p:cNvSpPr>
            <a:spLocks noGrp="1" noChangeArrowheads="1"/>
          </p:cNvSpPr>
          <p:nvPr>
            <p:ph type="dt" sz="quarter" idx="1"/>
          </p:nvPr>
        </p:nvSpPr>
        <p:spPr bwMode="auto">
          <a:xfrm>
            <a:off x="3970446" y="0"/>
            <a:ext cx="3036779" cy="463406"/>
          </a:xfrm>
          <a:prstGeom prst="rect">
            <a:avLst/>
          </a:prstGeom>
          <a:noFill/>
          <a:ln w="9525">
            <a:noFill/>
            <a:miter lim="800000"/>
            <a:headEnd/>
            <a:tailEnd/>
          </a:ln>
          <a:effectLst/>
        </p:spPr>
        <p:txBody>
          <a:bodyPr vert="horz" wrap="square" lIns="92653" tIns="46328" rIns="92653" bIns="46328" numCol="1" anchor="t" anchorCtr="0" compatLnSpc="1">
            <a:prstTxWarp prst="textNoShape">
              <a:avLst/>
            </a:prstTxWarp>
          </a:bodyPr>
          <a:lstStyle>
            <a:lvl1pPr algn="r" defTabSz="926719">
              <a:defRPr sz="1200">
                <a:latin typeface="Arial" charset="0"/>
                <a:ea typeface="+mn-ea"/>
                <a:cs typeface="+mn-cs"/>
              </a:defRPr>
            </a:lvl1pPr>
          </a:lstStyle>
          <a:p>
            <a:pPr>
              <a:defRPr/>
            </a:pPr>
            <a:endParaRPr lang="en-US"/>
          </a:p>
        </p:txBody>
      </p:sp>
      <p:sp>
        <p:nvSpPr>
          <p:cNvPr id="5124" name="Rectangle 4"/>
          <p:cNvSpPr>
            <a:spLocks noGrp="1" noChangeArrowheads="1"/>
          </p:cNvSpPr>
          <p:nvPr>
            <p:ph type="ftr" sz="quarter" idx="2"/>
          </p:nvPr>
        </p:nvSpPr>
        <p:spPr bwMode="auto">
          <a:xfrm>
            <a:off x="0" y="8825057"/>
            <a:ext cx="3036779" cy="463406"/>
          </a:xfrm>
          <a:prstGeom prst="rect">
            <a:avLst/>
          </a:prstGeom>
          <a:noFill/>
          <a:ln w="9525">
            <a:noFill/>
            <a:miter lim="800000"/>
            <a:headEnd/>
            <a:tailEnd/>
          </a:ln>
          <a:effectLst/>
        </p:spPr>
        <p:txBody>
          <a:bodyPr vert="horz" wrap="square" lIns="92653" tIns="46328" rIns="92653" bIns="46328" numCol="1" anchor="b" anchorCtr="0" compatLnSpc="1">
            <a:prstTxWarp prst="textNoShape">
              <a:avLst/>
            </a:prstTxWarp>
          </a:bodyPr>
          <a:lstStyle>
            <a:lvl1pPr algn="l" defTabSz="926719">
              <a:defRPr sz="1200">
                <a:latin typeface="Arial" charset="0"/>
                <a:ea typeface="+mn-ea"/>
                <a:cs typeface="+mn-cs"/>
              </a:defRPr>
            </a:lvl1pPr>
          </a:lstStyle>
          <a:p>
            <a:pPr>
              <a:defRPr/>
            </a:pPr>
            <a:endParaRPr lang="en-US"/>
          </a:p>
        </p:txBody>
      </p:sp>
      <p:sp>
        <p:nvSpPr>
          <p:cNvPr id="5125" name="Rectangle 5"/>
          <p:cNvSpPr>
            <a:spLocks noGrp="1" noChangeArrowheads="1"/>
          </p:cNvSpPr>
          <p:nvPr>
            <p:ph type="sldNum" sz="quarter" idx="3"/>
          </p:nvPr>
        </p:nvSpPr>
        <p:spPr bwMode="auto">
          <a:xfrm>
            <a:off x="3970446" y="8825057"/>
            <a:ext cx="3036779" cy="463406"/>
          </a:xfrm>
          <a:prstGeom prst="rect">
            <a:avLst/>
          </a:prstGeom>
          <a:noFill/>
          <a:ln w="9525">
            <a:noFill/>
            <a:miter lim="800000"/>
            <a:headEnd/>
            <a:tailEnd/>
          </a:ln>
          <a:effectLst/>
        </p:spPr>
        <p:txBody>
          <a:bodyPr vert="horz" wrap="square" lIns="92653" tIns="46328" rIns="92653" bIns="46328" numCol="1" anchor="b" anchorCtr="0" compatLnSpc="1">
            <a:prstTxWarp prst="textNoShape">
              <a:avLst/>
            </a:prstTxWarp>
          </a:bodyPr>
          <a:lstStyle>
            <a:lvl1pPr algn="r" defTabSz="926719">
              <a:defRPr sz="1200">
                <a:latin typeface="Arial" charset="0"/>
                <a:ea typeface="+mn-ea"/>
                <a:cs typeface="+mn-cs"/>
              </a:defRPr>
            </a:lvl1pPr>
          </a:lstStyle>
          <a:p>
            <a:pPr>
              <a:defRPr/>
            </a:pPr>
            <a:fld id="{4E96CD09-E672-489E-848F-43D982211E50}" type="slidenum">
              <a:rPr lang="en-US"/>
              <a:pPr>
                <a:defRPr/>
              </a:pPr>
              <a:t>‹#›</a:t>
            </a:fld>
            <a:endParaRPr lang="en-US"/>
          </a:p>
        </p:txBody>
      </p:sp>
    </p:spTree>
    <p:extLst>
      <p:ext uri="{BB962C8B-B14F-4D97-AF65-F5344CB8AC3E}">
        <p14:creationId xmlns:p14="http://schemas.microsoft.com/office/powerpoint/2010/main" val="1010431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36779" cy="463406"/>
          </a:xfrm>
          <a:prstGeom prst="rect">
            <a:avLst/>
          </a:prstGeom>
          <a:noFill/>
          <a:ln w="9525">
            <a:noFill/>
            <a:miter lim="800000"/>
            <a:headEnd/>
            <a:tailEnd/>
          </a:ln>
          <a:effectLst/>
        </p:spPr>
        <p:txBody>
          <a:bodyPr vert="horz" wrap="square" lIns="92653" tIns="46328" rIns="92653" bIns="46328" numCol="1" anchor="t" anchorCtr="0" compatLnSpc="1">
            <a:prstTxWarp prst="textNoShape">
              <a:avLst/>
            </a:prstTxWarp>
          </a:bodyPr>
          <a:lstStyle>
            <a:lvl1pPr algn="l" defTabSz="926719">
              <a:defRPr sz="1200">
                <a:latin typeface="Arial" charset="0"/>
                <a:ea typeface="+mn-ea"/>
                <a:cs typeface="+mn-cs"/>
              </a:defRPr>
            </a:lvl1pPr>
          </a:lstStyle>
          <a:p>
            <a:pPr>
              <a:defRPr/>
            </a:pPr>
            <a:endParaRPr lang="en-US"/>
          </a:p>
        </p:txBody>
      </p:sp>
      <p:sp>
        <p:nvSpPr>
          <p:cNvPr id="35843" name="Rectangle 3"/>
          <p:cNvSpPr>
            <a:spLocks noGrp="1" noChangeArrowheads="1"/>
          </p:cNvSpPr>
          <p:nvPr>
            <p:ph type="dt" idx="1"/>
          </p:nvPr>
        </p:nvSpPr>
        <p:spPr bwMode="auto">
          <a:xfrm>
            <a:off x="3968875" y="0"/>
            <a:ext cx="3036779" cy="463406"/>
          </a:xfrm>
          <a:prstGeom prst="rect">
            <a:avLst/>
          </a:prstGeom>
          <a:noFill/>
          <a:ln w="9525">
            <a:noFill/>
            <a:miter lim="800000"/>
            <a:headEnd/>
            <a:tailEnd/>
          </a:ln>
          <a:effectLst/>
        </p:spPr>
        <p:txBody>
          <a:bodyPr vert="horz" wrap="square" lIns="92653" tIns="46328" rIns="92653" bIns="46328" numCol="1" anchor="t" anchorCtr="0" compatLnSpc="1">
            <a:prstTxWarp prst="textNoShape">
              <a:avLst/>
            </a:prstTxWarp>
          </a:bodyPr>
          <a:lstStyle>
            <a:lvl1pPr algn="r" defTabSz="926719">
              <a:defRPr sz="1200">
                <a:latin typeface="Arial" charset="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5025" cy="3482975"/>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701037" y="4413312"/>
            <a:ext cx="5605151" cy="4178477"/>
          </a:xfrm>
          <a:prstGeom prst="rect">
            <a:avLst/>
          </a:prstGeom>
          <a:noFill/>
          <a:ln w="9525">
            <a:noFill/>
            <a:miter lim="800000"/>
            <a:headEnd/>
            <a:tailEnd/>
          </a:ln>
          <a:effectLst/>
        </p:spPr>
        <p:txBody>
          <a:bodyPr vert="horz" wrap="square" lIns="92653" tIns="46328" rIns="92653" bIns="4632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823491"/>
            <a:ext cx="3036779" cy="463406"/>
          </a:xfrm>
          <a:prstGeom prst="rect">
            <a:avLst/>
          </a:prstGeom>
          <a:noFill/>
          <a:ln w="9525">
            <a:noFill/>
            <a:miter lim="800000"/>
            <a:headEnd/>
            <a:tailEnd/>
          </a:ln>
          <a:effectLst/>
        </p:spPr>
        <p:txBody>
          <a:bodyPr vert="horz" wrap="square" lIns="92653" tIns="46328" rIns="92653" bIns="46328" numCol="1" anchor="b" anchorCtr="0" compatLnSpc="1">
            <a:prstTxWarp prst="textNoShape">
              <a:avLst/>
            </a:prstTxWarp>
          </a:bodyPr>
          <a:lstStyle>
            <a:lvl1pPr algn="l" defTabSz="926719">
              <a:defRPr sz="1200">
                <a:latin typeface="Arial" charset="0"/>
                <a:ea typeface="+mn-ea"/>
                <a:cs typeface="+mn-cs"/>
              </a:defRPr>
            </a:lvl1pPr>
          </a:lstStyle>
          <a:p>
            <a:pPr>
              <a:defRPr/>
            </a:pPr>
            <a:endParaRPr lang="en-US"/>
          </a:p>
        </p:txBody>
      </p:sp>
      <p:sp>
        <p:nvSpPr>
          <p:cNvPr id="35847" name="Rectangle 7"/>
          <p:cNvSpPr>
            <a:spLocks noGrp="1" noChangeArrowheads="1"/>
          </p:cNvSpPr>
          <p:nvPr>
            <p:ph type="sldNum" sz="quarter" idx="5"/>
          </p:nvPr>
        </p:nvSpPr>
        <p:spPr bwMode="auto">
          <a:xfrm>
            <a:off x="3968875" y="8823491"/>
            <a:ext cx="3036779" cy="463406"/>
          </a:xfrm>
          <a:prstGeom prst="rect">
            <a:avLst/>
          </a:prstGeom>
          <a:noFill/>
          <a:ln w="9525">
            <a:noFill/>
            <a:miter lim="800000"/>
            <a:headEnd/>
            <a:tailEnd/>
          </a:ln>
          <a:effectLst/>
        </p:spPr>
        <p:txBody>
          <a:bodyPr vert="horz" wrap="square" lIns="92653" tIns="46328" rIns="92653" bIns="46328" numCol="1" anchor="b" anchorCtr="0" compatLnSpc="1">
            <a:prstTxWarp prst="textNoShape">
              <a:avLst/>
            </a:prstTxWarp>
          </a:bodyPr>
          <a:lstStyle>
            <a:lvl1pPr algn="r" defTabSz="926719">
              <a:defRPr sz="1200">
                <a:latin typeface="Arial" charset="0"/>
                <a:ea typeface="+mn-ea"/>
                <a:cs typeface="+mn-cs"/>
              </a:defRPr>
            </a:lvl1pPr>
          </a:lstStyle>
          <a:p>
            <a:pPr>
              <a:defRPr/>
            </a:pPr>
            <a:fld id="{CD112FF9-A113-4B0E-9B33-042518597B00}" type="slidenum">
              <a:rPr lang="en-US"/>
              <a:pPr>
                <a:defRPr/>
              </a:pPr>
              <a:t>‹#›</a:t>
            </a:fld>
            <a:endParaRPr lang="en-US"/>
          </a:p>
        </p:txBody>
      </p:sp>
    </p:spTree>
    <p:extLst>
      <p:ext uri="{BB962C8B-B14F-4D97-AF65-F5344CB8AC3E}">
        <p14:creationId xmlns:p14="http://schemas.microsoft.com/office/powerpoint/2010/main" val="40931103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23" charset="-128"/>
        <a:cs typeface="ＭＳ Ｐゴシック" pitchFamily="-123"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23"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23"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23"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Resting slide</a:t>
            </a:r>
            <a:endParaRPr lang="en-US" dirty="0"/>
          </a:p>
        </p:txBody>
      </p:sp>
      <p:sp>
        <p:nvSpPr>
          <p:cNvPr id="4" name="Slide Number Placeholder 3"/>
          <p:cNvSpPr>
            <a:spLocks noGrp="1"/>
          </p:cNvSpPr>
          <p:nvPr>
            <p:ph type="sldNum" sz="quarter" idx="10"/>
          </p:nvPr>
        </p:nvSpPr>
        <p:spPr/>
        <p:txBody>
          <a:bodyPr/>
          <a:lstStyle/>
          <a:p>
            <a:pPr>
              <a:defRPr/>
            </a:pPr>
            <a:fld id="{CD112FF9-A113-4B0E-9B33-042518597B00}" type="slidenum">
              <a:rPr lang="en-US" smtClean="0"/>
              <a:pPr>
                <a:defRPr/>
              </a:pPr>
              <a:t>1</a:t>
            </a:fld>
            <a:endParaRPr lang="en-US"/>
          </a:p>
        </p:txBody>
      </p:sp>
    </p:spTree>
    <p:extLst>
      <p:ext uri="{BB962C8B-B14F-4D97-AF65-F5344CB8AC3E}">
        <p14:creationId xmlns:p14="http://schemas.microsoft.com/office/powerpoint/2010/main" val="2868179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Educating board on the national changes and the impact at a local level.</a:t>
            </a:r>
          </a:p>
          <a:p>
            <a:r>
              <a:rPr lang="en-US" dirty="0" smtClean="0"/>
              <a:t>Board retreats with medical staff and national speakers</a:t>
            </a:r>
          </a:p>
          <a:p>
            <a:r>
              <a:rPr lang="en-US" dirty="0" smtClean="0"/>
              <a:t>Self</a:t>
            </a:r>
            <a:r>
              <a:rPr lang="en-US" baseline="0" dirty="0" smtClean="0"/>
              <a:t> assessments.</a:t>
            </a:r>
            <a:endParaRPr lang="en-US" dirty="0"/>
          </a:p>
        </p:txBody>
      </p:sp>
      <p:sp>
        <p:nvSpPr>
          <p:cNvPr id="4" name="Slide Number Placeholder 3"/>
          <p:cNvSpPr>
            <a:spLocks noGrp="1"/>
          </p:cNvSpPr>
          <p:nvPr>
            <p:ph type="sldNum" sz="quarter" idx="10"/>
          </p:nvPr>
        </p:nvSpPr>
        <p:spPr/>
        <p:txBody>
          <a:bodyPr/>
          <a:lstStyle/>
          <a:p>
            <a:pPr>
              <a:defRPr/>
            </a:pPr>
            <a:fld id="{CD112FF9-A113-4B0E-9B33-042518597B00}" type="slidenum">
              <a:rPr lang="en-US" smtClean="0"/>
              <a:pPr>
                <a:defRPr/>
              </a:pPr>
              <a:t>35</a:t>
            </a:fld>
            <a:endParaRPr lang="en-US"/>
          </a:p>
        </p:txBody>
      </p:sp>
    </p:spTree>
    <p:extLst>
      <p:ext uri="{BB962C8B-B14F-4D97-AF65-F5344CB8AC3E}">
        <p14:creationId xmlns:p14="http://schemas.microsoft.com/office/powerpoint/2010/main" val="120595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Educating board on the national changes and the impact at a local level.</a:t>
            </a:r>
          </a:p>
          <a:p>
            <a:r>
              <a:rPr lang="en-US" dirty="0" smtClean="0"/>
              <a:t>Board retreats with medical staff and national speakers</a:t>
            </a:r>
          </a:p>
          <a:p>
            <a:r>
              <a:rPr lang="en-US" dirty="0" smtClean="0"/>
              <a:t>Self</a:t>
            </a:r>
            <a:r>
              <a:rPr lang="en-US" baseline="0" dirty="0" smtClean="0"/>
              <a:t> assessments.</a:t>
            </a:r>
            <a:endParaRPr lang="en-US" dirty="0"/>
          </a:p>
        </p:txBody>
      </p:sp>
      <p:sp>
        <p:nvSpPr>
          <p:cNvPr id="4" name="Slide Number Placeholder 3"/>
          <p:cNvSpPr>
            <a:spLocks noGrp="1"/>
          </p:cNvSpPr>
          <p:nvPr>
            <p:ph type="sldNum" sz="quarter" idx="10"/>
          </p:nvPr>
        </p:nvSpPr>
        <p:spPr/>
        <p:txBody>
          <a:bodyPr/>
          <a:lstStyle/>
          <a:p>
            <a:pPr>
              <a:defRPr/>
            </a:pPr>
            <a:fld id="{CD112FF9-A113-4B0E-9B33-042518597B00}" type="slidenum">
              <a:rPr lang="en-US" smtClean="0"/>
              <a:pPr>
                <a:defRPr/>
              </a:pPr>
              <a:t>36</a:t>
            </a:fld>
            <a:endParaRPr lang="en-US"/>
          </a:p>
        </p:txBody>
      </p:sp>
    </p:spTree>
    <p:extLst>
      <p:ext uri="{BB962C8B-B14F-4D97-AF65-F5344CB8AC3E}">
        <p14:creationId xmlns:p14="http://schemas.microsoft.com/office/powerpoint/2010/main" val="120595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Educating board on the national changes and the impact at a local level.</a:t>
            </a:r>
          </a:p>
          <a:p>
            <a:r>
              <a:rPr lang="en-US" dirty="0" smtClean="0"/>
              <a:t>Board retreats with medical staff and national speakers</a:t>
            </a:r>
          </a:p>
          <a:p>
            <a:r>
              <a:rPr lang="en-US" dirty="0" smtClean="0"/>
              <a:t>Self</a:t>
            </a:r>
            <a:r>
              <a:rPr lang="en-US" baseline="0" dirty="0" smtClean="0"/>
              <a:t> assessments.</a:t>
            </a:r>
            <a:endParaRPr lang="en-US" dirty="0"/>
          </a:p>
        </p:txBody>
      </p:sp>
      <p:sp>
        <p:nvSpPr>
          <p:cNvPr id="4" name="Slide Number Placeholder 3"/>
          <p:cNvSpPr>
            <a:spLocks noGrp="1"/>
          </p:cNvSpPr>
          <p:nvPr>
            <p:ph type="sldNum" sz="quarter" idx="10"/>
          </p:nvPr>
        </p:nvSpPr>
        <p:spPr/>
        <p:txBody>
          <a:bodyPr/>
          <a:lstStyle/>
          <a:p>
            <a:pPr>
              <a:defRPr/>
            </a:pPr>
            <a:fld id="{CD112FF9-A113-4B0E-9B33-042518597B00}" type="slidenum">
              <a:rPr lang="en-US" smtClean="0"/>
              <a:pPr>
                <a:defRPr/>
              </a:pPr>
              <a:t>37</a:t>
            </a:fld>
            <a:endParaRPr lang="en-US"/>
          </a:p>
        </p:txBody>
      </p:sp>
    </p:spTree>
    <p:extLst>
      <p:ext uri="{BB962C8B-B14F-4D97-AF65-F5344CB8AC3E}">
        <p14:creationId xmlns:p14="http://schemas.microsoft.com/office/powerpoint/2010/main" val="120595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Educating board on the national changes and the impact at a local level.</a:t>
            </a:r>
          </a:p>
          <a:p>
            <a:r>
              <a:rPr lang="en-US" dirty="0" smtClean="0"/>
              <a:t>Board retreats with medical staff and national speakers</a:t>
            </a:r>
          </a:p>
          <a:p>
            <a:r>
              <a:rPr lang="en-US" dirty="0" smtClean="0"/>
              <a:t>Self</a:t>
            </a:r>
            <a:r>
              <a:rPr lang="en-US" baseline="0" dirty="0" smtClean="0"/>
              <a:t> assessments.</a:t>
            </a:r>
            <a:endParaRPr lang="en-US" dirty="0"/>
          </a:p>
        </p:txBody>
      </p:sp>
      <p:sp>
        <p:nvSpPr>
          <p:cNvPr id="4" name="Slide Number Placeholder 3"/>
          <p:cNvSpPr>
            <a:spLocks noGrp="1"/>
          </p:cNvSpPr>
          <p:nvPr>
            <p:ph type="sldNum" sz="quarter" idx="10"/>
          </p:nvPr>
        </p:nvSpPr>
        <p:spPr/>
        <p:txBody>
          <a:bodyPr/>
          <a:lstStyle/>
          <a:p>
            <a:pPr>
              <a:defRPr/>
            </a:pPr>
            <a:fld id="{CD112FF9-A113-4B0E-9B33-042518597B00}" type="slidenum">
              <a:rPr lang="en-US" smtClean="0"/>
              <a:pPr>
                <a:defRPr/>
              </a:pPr>
              <a:t>38</a:t>
            </a:fld>
            <a:endParaRPr lang="en-US"/>
          </a:p>
        </p:txBody>
      </p:sp>
    </p:spTree>
    <p:extLst>
      <p:ext uri="{BB962C8B-B14F-4D97-AF65-F5344CB8AC3E}">
        <p14:creationId xmlns:p14="http://schemas.microsoft.com/office/powerpoint/2010/main" val="120595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Educating board on the national changes and the impact at a local level.</a:t>
            </a:r>
          </a:p>
          <a:p>
            <a:r>
              <a:rPr lang="en-US" dirty="0" smtClean="0"/>
              <a:t>Board retreats with medical staff and national speakers</a:t>
            </a:r>
          </a:p>
          <a:p>
            <a:r>
              <a:rPr lang="en-US" dirty="0" smtClean="0"/>
              <a:t>Self</a:t>
            </a:r>
            <a:r>
              <a:rPr lang="en-US" baseline="0" dirty="0" smtClean="0"/>
              <a:t> assessments.</a:t>
            </a:r>
            <a:endParaRPr lang="en-US" dirty="0"/>
          </a:p>
        </p:txBody>
      </p:sp>
      <p:sp>
        <p:nvSpPr>
          <p:cNvPr id="4" name="Slide Number Placeholder 3"/>
          <p:cNvSpPr>
            <a:spLocks noGrp="1"/>
          </p:cNvSpPr>
          <p:nvPr>
            <p:ph type="sldNum" sz="quarter" idx="10"/>
          </p:nvPr>
        </p:nvSpPr>
        <p:spPr/>
        <p:txBody>
          <a:bodyPr/>
          <a:lstStyle/>
          <a:p>
            <a:pPr>
              <a:defRPr/>
            </a:pPr>
            <a:fld id="{CD112FF9-A113-4B0E-9B33-042518597B00}" type="slidenum">
              <a:rPr lang="en-US" smtClean="0"/>
              <a:pPr>
                <a:defRPr/>
              </a:pPr>
              <a:t>39</a:t>
            </a:fld>
            <a:endParaRPr lang="en-US"/>
          </a:p>
        </p:txBody>
      </p:sp>
    </p:spTree>
    <p:extLst>
      <p:ext uri="{BB962C8B-B14F-4D97-AF65-F5344CB8AC3E}">
        <p14:creationId xmlns:p14="http://schemas.microsoft.com/office/powerpoint/2010/main" val="120595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Educating board on the national changes and the impact at a local level.</a:t>
            </a:r>
          </a:p>
          <a:p>
            <a:r>
              <a:rPr lang="en-US" dirty="0" smtClean="0"/>
              <a:t>Board retreats with medical staff and national speakers</a:t>
            </a:r>
          </a:p>
          <a:p>
            <a:r>
              <a:rPr lang="en-US" dirty="0" smtClean="0"/>
              <a:t>Self</a:t>
            </a:r>
            <a:r>
              <a:rPr lang="en-US" baseline="0" dirty="0" smtClean="0"/>
              <a:t> assessments.</a:t>
            </a:r>
            <a:endParaRPr lang="en-US" dirty="0"/>
          </a:p>
        </p:txBody>
      </p:sp>
      <p:sp>
        <p:nvSpPr>
          <p:cNvPr id="4" name="Slide Number Placeholder 3"/>
          <p:cNvSpPr>
            <a:spLocks noGrp="1"/>
          </p:cNvSpPr>
          <p:nvPr>
            <p:ph type="sldNum" sz="quarter" idx="10"/>
          </p:nvPr>
        </p:nvSpPr>
        <p:spPr/>
        <p:txBody>
          <a:bodyPr/>
          <a:lstStyle/>
          <a:p>
            <a:pPr>
              <a:defRPr/>
            </a:pPr>
            <a:fld id="{CD112FF9-A113-4B0E-9B33-042518597B00}" type="slidenum">
              <a:rPr lang="en-US" smtClean="0"/>
              <a:pPr>
                <a:defRPr/>
              </a:pPr>
              <a:t>40</a:t>
            </a:fld>
            <a:endParaRPr lang="en-US"/>
          </a:p>
        </p:txBody>
      </p:sp>
    </p:spTree>
    <p:extLst>
      <p:ext uri="{BB962C8B-B14F-4D97-AF65-F5344CB8AC3E}">
        <p14:creationId xmlns:p14="http://schemas.microsoft.com/office/powerpoint/2010/main" val="120595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Resting slide</a:t>
            </a:r>
            <a:endParaRPr lang="en-US" dirty="0"/>
          </a:p>
        </p:txBody>
      </p:sp>
      <p:sp>
        <p:nvSpPr>
          <p:cNvPr id="4" name="Slide Number Placeholder 3"/>
          <p:cNvSpPr>
            <a:spLocks noGrp="1"/>
          </p:cNvSpPr>
          <p:nvPr>
            <p:ph type="sldNum" sz="quarter" idx="10"/>
          </p:nvPr>
        </p:nvSpPr>
        <p:spPr/>
        <p:txBody>
          <a:bodyPr/>
          <a:lstStyle/>
          <a:p>
            <a:pPr>
              <a:defRPr/>
            </a:pPr>
            <a:fld id="{CD112FF9-A113-4B0E-9B33-042518597B00}" type="slidenum">
              <a:rPr lang="en-US" smtClean="0"/>
              <a:pPr>
                <a:defRPr/>
              </a:pPr>
              <a:t>41</a:t>
            </a:fld>
            <a:endParaRPr lang="en-US"/>
          </a:p>
        </p:txBody>
      </p:sp>
    </p:spTree>
    <p:extLst>
      <p:ext uri="{BB962C8B-B14F-4D97-AF65-F5344CB8AC3E}">
        <p14:creationId xmlns:p14="http://schemas.microsoft.com/office/powerpoint/2010/main" val="286817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latin typeface="Arial" pitchFamily="-123" charset="0"/>
            </a:endParaRPr>
          </a:p>
        </p:txBody>
      </p:sp>
      <p:sp>
        <p:nvSpPr>
          <p:cNvPr id="18435" name="Slide Number Placeholder 3"/>
          <p:cNvSpPr>
            <a:spLocks noGrp="1"/>
          </p:cNvSpPr>
          <p:nvPr>
            <p:ph type="sldNum" sz="quarter" idx="5"/>
          </p:nvPr>
        </p:nvSpPr>
        <p:spPr>
          <a:noFill/>
        </p:spPr>
        <p:txBody>
          <a:bodyPr/>
          <a:lstStyle/>
          <a:p>
            <a:pPr defTabSz="925198"/>
            <a:fld id="{8D2D2257-BA43-4DF8-8278-8B98E0AF4A95}" type="slidenum">
              <a:rPr lang="en-US" smtClean="0">
                <a:latin typeface="Arial" pitchFamily="-123" charset="0"/>
                <a:ea typeface="ＭＳ Ｐゴシック" pitchFamily="-123" charset="-128"/>
                <a:cs typeface="ＭＳ Ｐゴシック" pitchFamily="-123" charset="-128"/>
              </a:rPr>
              <a:pPr defTabSz="925198"/>
              <a:t>3</a:t>
            </a:fld>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Educating board on the national changes and the impact at a local level.</a:t>
            </a:r>
          </a:p>
          <a:p>
            <a:r>
              <a:rPr lang="en-US" dirty="0" smtClean="0"/>
              <a:t>Board retreats with medical staff and national speakers</a:t>
            </a:r>
          </a:p>
          <a:p>
            <a:r>
              <a:rPr lang="en-US" dirty="0" smtClean="0"/>
              <a:t>Self</a:t>
            </a:r>
            <a:r>
              <a:rPr lang="en-US" baseline="0" dirty="0" smtClean="0"/>
              <a:t> assessments.</a:t>
            </a:r>
            <a:endParaRPr lang="en-US" dirty="0"/>
          </a:p>
        </p:txBody>
      </p:sp>
      <p:sp>
        <p:nvSpPr>
          <p:cNvPr id="4" name="Slide Number Placeholder 3"/>
          <p:cNvSpPr>
            <a:spLocks noGrp="1"/>
          </p:cNvSpPr>
          <p:nvPr>
            <p:ph type="sldNum" sz="quarter" idx="10"/>
          </p:nvPr>
        </p:nvSpPr>
        <p:spPr/>
        <p:txBody>
          <a:bodyPr/>
          <a:lstStyle/>
          <a:p>
            <a:pPr>
              <a:defRPr/>
            </a:pPr>
            <a:fld id="{CD112FF9-A113-4B0E-9B33-042518597B00}" type="slidenum">
              <a:rPr lang="en-US" smtClean="0"/>
              <a:pPr>
                <a:defRPr/>
              </a:pPr>
              <a:t>6</a:t>
            </a:fld>
            <a:endParaRPr lang="en-US"/>
          </a:p>
        </p:txBody>
      </p:sp>
    </p:spTree>
    <p:extLst>
      <p:ext uri="{BB962C8B-B14F-4D97-AF65-F5344CB8AC3E}">
        <p14:creationId xmlns:p14="http://schemas.microsoft.com/office/powerpoint/2010/main" val="120595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an educated and aligned the board we </a:t>
            </a:r>
            <a:r>
              <a:rPr lang="en-US" baseline="0" dirty="0" smtClean="0"/>
              <a:t>use our triad of quality to maintain and strengthen the alignment</a:t>
            </a:r>
            <a:endParaRPr lang="en-US" dirty="0"/>
          </a:p>
        </p:txBody>
      </p:sp>
      <p:sp>
        <p:nvSpPr>
          <p:cNvPr id="4" name="Slide Number Placeholder 3"/>
          <p:cNvSpPr>
            <a:spLocks noGrp="1"/>
          </p:cNvSpPr>
          <p:nvPr>
            <p:ph type="sldNum" sz="quarter" idx="10"/>
          </p:nvPr>
        </p:nvSpPr>
        <p:spPr/>
        <p:txBody>
          <a:bodyPr/>
          <a:lstStyle/>
          <a:p>
            <a:pPr>
              <a:defRPr/>
            </a:pPr>
            <a:fld id="{CD112FF9-A113-4B0E-9B33-042518597B00}" type="slidenum">
              <a:rPr lang="en-US" smtClean="0"/>
              <a:pPr>
                <a:defRPr/>
              </a:pPr>
              <a:t>7</a:t>
            </a:fld>
            <a:endParaRPr lang="en-US"/>
          </a:p>
        </p:txBody>
      </p:sp>
    </p:spTree>
    <p:extLst>
      <p:ext uri="{BB962C8B-B14F-4D97-AF65-F5344CB8AC3E}">
        <p14:creationId xmlns:p14="http://schemas.microsoft.com/office/powerpoint/2010/main" val="1268134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empower our staff to look for ways to continuously</a:t>
            </a:r>
            <a:r>
              <a:rPr lang="en-US" baseline="0" dirty="0" smtClean="0"/>
              <a:t> improve processes including looking for best practices outside of our industry.  Many of our recent initiatives include partnering or collaborating with other entities to ensure the continuum of care for our community.</a:t>
            </a:r>
            <a:endParaRPr lang="en-US" dirty="0"/>
          </a:p>
        </p:txBody>
      </p:sp>
      <p:sp>
        <p:nvSpPr>
          <p:cNvPr id="4" name="Slide Number Placeholder 3"/>
          <p:cNvSpPr>
            <a:spLocks noGrp="1"/>
          </p:cNvSpPr>
          <p:nvPr>
            <p:ph type="sldNum" sz="quarter" idx="10"/>
          </p:nvPr>
        </p:nvSpPr>
        <p:spPr/>
        <p:txBody>
          <a:bodyPr/>
          <a:lstStyle/>
          <a:p>
            <a:pPr>
              <a:defRPr/>
            </a:pPr>
            <a:fld id="{CD112FF9-A113-4B0E-9B33-042518597B00}" type="slidenum">
              <a:rPr lang="en-US" smtClean="0"/>
              <a:pPr>
                <a:defRPr/>
              </a:pPr>
              <a:t>10</a:t>
            </a:fld>
            <a:endParaRPr lang="en-US"/>
          </a:p>
        </p:txBody>
      </p:sp>
    </p:spTree>
    <p:extLst>
      <p:ext uri="{BB962C8B-B14F-4D97-AF65-F5344CB8AC3E}">
        <p14:creationId xmlns:p14="http://schemas.microsoft.com/office/powerpoint/2010/main" val="2921289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lIns="91348" tIns="45673" rIns="91348" bIns="45673" numCol="1" anchor="t" anchorCtr="0" compatLnSpc="1">
            <a:prstTxWarp prst="textNoShape">
              <a:avLst/>
            </a:prstTxWarp>
          </a:bodyPr>
          <a:lstStyle/>
          <a:p>
            <a:r>
              <a:rPr lang="en-US" altLang="en-US" smtClean="0"/>
              <a:t>Use the IC to generate.</a:t>
            </a:r>
          </a:p>
          <a:p>
            <a:endParaRPr lang="en-US" altLang="en-US" smtClean="0"/>
          </a:p>
          <a:p>
            <a:r>
              <a:rPr lang="en-US" altLang="en-US" smtClean="0"/>
              <a:t>The denominator for the topic specific measure will be measure specific (not discharges).  </a:t>
            </a:r>
          </a:p>
        </p:txBody>
      </p:sp>
      <p:sp>
        <p:nvSpPr>
          <p:cNvPr id="41988" name="Slide Number Placeholder 3"/>
          <p:cNvSpPr txBox="1">
            <a:spLocks noGrp="1"/>
          </p:cNvSpPr>
          <p:nvPr/>
        </p:nvSpPr>
        <p:spPr bwMode="auto">
          <a:xfrm>
            <a:off x="3969140" y="8822428"/>
            <a:ext cx="3036464" cy="464423"/>
          </a:xfrm>
          <a:prstGeom prst="rect">
            <a:avLst/>
          </a:prstGeom>
          <a:noFill/>
          <a:ln w="9525">
            <a:noFill/>
            <a:miter lim="800000"/>
            <a:headEnd/>
            <a:tailEnd/>
          </a:ln>
        </p:spPr>
        <p:txBody>
          <a:bodyPr lIns="91348" tIns="45673" rIns="91348" bIns="45673" anchor="b"/>
          <a:lstStyle/>
          <a:p>
            <a:pPr algn="r" defTabSz="913340"/>
            <a:fld id="{1CBBCAE5-04A3-4459-9397-D5B32763D6A0}" type="slidenum">
              <a:rPr lang="en-US" altLang="en-US" sz="1200">
                <a:latin typeface="Calibri" pitchFamily="34" charset="0"/>
                <a:cs typeface="Arial" charset="0"/>
              </a:rPr>
              <a:pPr algn="r" defTabSz="913340"/>
              <a:t>11</a:t>
            </a:fld>
            <a:endParaRPr lang="en-US" altLang="en-US" sz="1200">
              <a:latin typeface="Calibri" pitchFamily="34"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931067" eaLnBrk="0" hangingPunct="0">
              <a:defRPr>
                <a:solidFill>
                  <a:schemeClr val="tx1"/>
                </a:solidFill>
                <a:latin typeface="Arial" charset="0"/>
              </a:defRPr>
            </a:lvl1pPr>
            <a:lvl2pPr marL="742314" indent="-285505" defTabSz="931067" eaLnBrk="0" hangingPunct="0">
              <a:defRPr>
                <a:solidFill>
                  <a:schemeClr val="tx1"/>
                </a:solidFill>
                <a:latin typeface="Arial" charset="0"/>
              </a:defRPr>
            </a:lvl2pPr>
            <a:lvl3pPr marL="1142022" indent="-228405" defTabSz="931067" eaLnBrk="0" hangingPunct="0">
              <a:defRPr>
                <a:solidFill>
                  <a:schemeClr val="tx1"/>
                </a:solidFill>
                <a:latin typeface="Arial" charset="0"/>
              </a:defRPr>
            </a:lvl3pPr>
            <a:lvl4pPr marL="1598830" indent="-228405" defTabSz="931067" eaLnBrk="0" hangingPunct="0">
              <a:defRPr>
                <a:solidFill>
                  <a:schemeClr val="tx1"/>
                </a:solidFill>
                <a:latin typeface="Arial" charset="0"/>
              </a:defRPr>
            </a:lvl4pPr>
            <a:lvl5pPr marL="2055640" indent="-228405" defTabSz="931067" eaLnBrk="0" hangingPunct="0">
              <a:defRPr>
                <a:solidFill>
                  <a:schemeClr val="tx1"/>
                </a:solidFill>
                <a:latin typeface="Arial" charset="0"/>
              </a:defRPr>
            </a:lvl5pPr>
            <a:lvl6pPr marL="2512449" indent="-228405" defTabSz="931067" eaLnBrk="0" fontAlgn="base" hangingPunct="0">
              <a:spcBef>
                <a:spcPct val="0"/>
              </a:spcBef>
              <a:spcAft>
                <a:spcPct val="0"/>
              </a:spcAft>
              <a:defRPr>
                <a:solidFill>
                  <a:schemeClr val="tx1"/>
                </a:solidFill>
                <a:latin typeface="Arial" charset="0"/>
              </a:defRPr>
            </a:lvl6pPr>
            <a:lvl7pPr marL="2969258" indent="-228405" defTabSz="931067" eaLnBrk="0" fontAlgn="base" hangingPunct="0">
              <a:spcBef>
                <a:spcPct val="0"/>
              </a:spcBef>
              <a:spcAft>
                <a:spcPct val="0"/>
              </a:spcAft>
              <a:defRPr>
                <a:solidFill>
                  <a:schemeClr val="tx1"/>
                </a:solidFill>
                <a:latin typeface="Arial" charset="0"/>
              </a:defRPr>
            </a:lvl7pPr>
            <a:lvl8pPr marL="3426066" indent="-228405" defTabSz="931067" eaLnBrk="0" fontAlgn="base" hangingPunct="0">
              <a:spcBef>
                <a:spcPct val="0"/>
              </a:spcBef>
              <a:spcAft>
                <a:spcPct val="0"/>
              </a:spcAft>
              <a:defRPr>
                <a:solidFill>
                  <a:schemeClr val="tx1"/>
                </a:solidFill>
                <a:latin typeface="Arial" charset="0"/>
              </a:defRPr>
            </a:lvl8pPr>
            <a:lvl9pPr marL="3882875" indent="-228405" defTabSz="931067" eaLnBrk="0" fontAlgn="base" hangingPunct="0">
              <a:spcBef>
                <a:spcPct val="0"/>
              </a:spcBef>
              <a:spcAft>
                <a:spcPct val="0"/>
              </a:spcAft>
              <a:defRPr>
                <a:solidFill>
                  <a:schemeClr val="tx1"/>
                </a:solidFill>
                <a:latin typeface="Arial" charset="0"/>
              </a:defRPr>
            </a:lvl9pPr>
          </a:lstStyle>
          <a:p>
            <a:pPr eaLnBrk="1" hangingPunct="1"/>
            <a:fld id="{3CDDCF1F-5179-40A9-B6B2-8A1AC43D7CC9}" type="slidenum">
              <a:rPr lang="en-US" altLang="en-US">
                <a:solidFill>
                  <a:prstClr val="black"/>
                </a:solidFill>
              </a:rPr>
              <a:pPr eaLnBrk="1" hangingPunct="1"/>
              <a:t>25</a:t>
            </a:fld>
            <a:endParaRPr lang="en-US" altLang="en-US">
              <a:solidFill>
                <a:prstClr val="black"/>
              </a:solidFill>
            </a:endParaRPr>
          </a:p>
        </p:txBody>
      </p:sp>
      <p:sp>
        <p:nvSpPr>
          <p:cNvPr id="5123" name="Rectangle 2"/>
          <p:cNvSpPr>
            <a:spLocks noGrp="1" noRot="1" noChangeAspect="1" noChangeArrowheads="1" noTextEdit="1"/>
          </p:cNvSpPr>
          <p:nvPr>
            <p:ph type="sldImg"/>
          </p:nvPr>
        </p:nvSpPr>
        <p:spPr>
          <a:xfrm>
            <a:off x="1181100" y="696913"/>
            <a:ext cx="4645025" cy="3482975"/>
          </a:xfrm>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p:spPr>
        <p:txBody>
          <a:bodyPr/>
          <a:lstStyle/>
          <a:p>
            <a:endParaRPr lang="en-US" dirty="0" smtClean="0">
              <a:latin typeface="Arial" pitchFamily="-123" charset="0"/>
            </a:endParaRPr>
          </a:p>
        </p:txBody>
      </p:sp>
      <p:sp>
        <p:nvSpPr>
          <p:cNvPr id="18435" name="Slide Number Placeholder 3"/>
          <p:cNvSpPr>
            <a:spLocks noGrp="1"/>
          </p:cNvSpPr>
          <p:nvPr>
            <p:ph type="sldNum" sz="quarter" idx="5"/>
          </p:nvPr>
        </p:nvSpPr>
        <p:spPr>
          <a:noFill/>
        </p:spPr>
        <p:txBody>
          <a:bodyPr/>
          <a:lstStyle/>
          <a:p>
            <a:pPr defTabSz="925198"/>
            <a:fld id="{8D2D2257-BA43-4DF8-8278-8B98E0AF4A95}" type="slidenum">
              <a:rPr lang="en-US" smtClean="0">
                <a:latin typeface="Arial" pitchFamily="-123" charset="0"/>
                <a:ea typeface="ＭＳ Ｐゴシック" pitchFamily="-123" charset="-128"/>
                <a:cs typeface="ＭＳ Ｐゴシック" pitchFamily="-123" charset="-128"/>
              </a:rPr>
              <a:pPr defTabSz="925198"/>
              <a:t>30</a:t>
            </a:fld>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Educating board on the national changes and the impact at a local level.</a:t>
            </a:r>
          </a:p>
          <a:p>
            <a:r>
              <a:rPr lang="en-US" dirty="0" smtClean="0"/>
              <a:t>Board retreats with medical staff and national speakers</a:t>
            </a:r>
          </a:p>
          <a:p>
            <a:r>
              <a:rPr lang="en-US" dirty="0" smtClean="0"/>
              <a:t>Self</a:t>
            </a:r>
            <a:r>
              <a:rPr lang="en-US" baseline="0" dirty="0" smtClean="0"/>
              <a:t> assessments.</a:t>
            </a:r>
            <a:endParaRPr lang="en-US" dirty="0"/>
          </a:p>
        </p:txBody>
      </p:sp>
      <p:sp>
        <p:nvSpPr>
          <p:cNvPr id="4" name="Slide Number Placeholder 3"/>
          <p:cNvSpPr>
            <a:spLocks noGrp="1"/>
          </p:cNvSpPr>
          <p:nvPr>
            <p:ph type="sldNum" sz="quarter" idx="10"/>
          </p:nvPr>
        </p:nvSpPr>
        <p:spPr/>
        <p:txBody>
          <a:bodyPr/>
          <a:lstStyle/>
          <a:p>
            <a:pPr>
              <a:defRPr/>
            </a:pPr>
            <a:fld id="{CD112FF9-A113-4B0E-9B33-042518597B00}" type="slidenum">
              <a:rPr lang="en-US" smtClean="0"/>
              <a:pPr>
                <a:defRPr/>
              </a:pPr>
              <a:t>34</a:t>
            </a:fld>
            <a:endParaRPr lang="en-US"/>
          </a:p>
        </p:txBody>
      </p:sp>
    </p:spTree>
    <p:extLst>
      <p:ext uri="{BB962C8B-B14F-4D97-AF65-F5344CB8AC3E}">
        <p14:creationId xmlns:p14="http://schemas.microsoft.com/office/powerpoint/2010/main" val="120595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0" y="0"/>
            <a:ext cx="9144000" cy="914400"/>
          </a:xfrm>
          <a:prstGeom prst="rect">
            <a:avLst/>
          </a:prstGeom>
          <a:solidFill>
            <a:srgbClr val="0C2D83"/>
          </a:solidFill>
          <a:ln w="0">
            <a:noFill/>
            <a:miter lim="800000"/>
            <a:headEnd/>
            <a:tailEnd/>
          </a:ln>
          <a:effectLst/>
        </p:spPr>
        <p:txBody>
          <a:bodyPr wrap="none" anchor="ctr"/>
          <a:lstStyle/>
          <a:p>
            <a:pPr algn="ctr">
              <a:defRPr/>
            </a:pPr>
            <a:endParaRPr lang="en-US">
              <a:latin typeface="Arial" charset="0"/>
              <a:ea typeface="+mn-ea"/>
              <a:cs typeface="+mn-cs"/>
            </a:endParaRPr>
          </a:p>
        </p:txBody>
      </p:sp>
      <p:sp>
        <p:nvSpPr>
          <p:cNvPr id="5" name="Rectangle 27"/>
          <p:cNvSpPr>
            <a:spLocks noChangeArrowheads="1"/>
          </p:cNvSpPr>
          <p:nvPr userDrawn="1"/>
        </p:nvSpPr>
        <p:spPr bwMode="auto">
          <a:xfrm>
            <a:off x="0" y="1066800"/>
            <a:ext cx="685800" cy="5791200"/>
          </a:xfrm>
          <a:prstGeom prst="rect">
            <a:avLst/>
          </a:prstGeom>
          <a:solidFill>
            <a:srgbClr val="DDDDDD"/>
          </a:solidFill>
          <a:ln w="9525">
            <a:noFill/>
            <a:miter lim="800000"/>
            <a:headEnd/>
            <a:tailEnd/>
          </a:ln>
          <a:effectLst/>
        </p:spPr>
        <p:txBody>
          <a:bodyPr wrap="none" anchor="ctr"/>
          <a:lstStyle/>
          <a:p>
            <a:pPr algn="ctr">
              <a:defRPr/>
            </a:pPr>
            <a:endParaRPr lang="en-US">
              <a:latin typeface="Arial" charset="0"/>
              <a:ea typeface="+mn-ea"/>
              <a:cs typeface="+mn-cs"/>
            </a:endParaRPr>
          </a:p>
        </p:txBody>
      </p:sp>
      <p:sp>
        <p:nvSpPr>
          <p:cNvPr id="6" name="Rectangle 30"/>
          <p:cNvSpPr>
            <a:spLocks noChangeArrowheads="1"/>
          </p:cNvSpPr>
          <p:nvPr userDrawn="1"/>
        </p:nvSpPr>
        <p:spPr bwMode="auto">
          <a:xfrm>
            <a:off x="0" y="914400"/>
            <a:ext cx="685800" cy="5943600"/>
          </a:xfrm>
          <a:prstGeom prst="rect">
            <a:avLst/>
          </a:prstGeom>
          <a:solidFill>
            <a:srgbClr val="CCCCCC"/>
          </a:solidFill>
          <a:ln w="9525">
            <a:noFill/>
            <a:miter lim="800000"/>
            <a:headEnd/>
            <a:tailEnd/>
          </a:ln>
          <a:effectLst/>
        </p:spPr>
        <p:txBody>
          <a:bodyPr wrap="none" anchor="ctr"/>
          <a:lstStyle/>
          <a:p>
            <a:pPr algn="ctr">
              <a:defRPr/>
            </a:pPr>
            <a:endParaRPr lang="en-US" sz="1800">
              <a:solidFill>
                <a:srgbClr val="CCCCCC"/>
              </a:solidFill>
              <a:latin typeface="Arial" charset="0"/>
              <a:ea typeface="+mn-ea"/>
              <a:cs typeface="+mn-cs"/>
            </a:endParaRPr>
          </a:p>
        </p:txBody>
      </p:sp>
      <p:sp>
        <p:nvSpPr>
          <p:cNvPr id="3074" name="Rectangle 2"/>
          <p:cNvSpPr>
            <a:spLocks noGrp="1" noChangeArrowheads="1"/>
          </p:cNvSpPr>
          <p:nvPr>
            <p:ph type="ctrTitle"/>
          </p:nvPr>
        </p:nvSpPr>
        <p:spPr>
          <a:xfrm>
            <a:off x="2519363" y="4572000"/>
            <a:ext cx="5681662" cy="914400"/>
          </a:xfrm>
        </p:spPr>
        <p:txBody>
          <a:bodyPr/>
          <a:lstStyle>
            <a:lvl1pPr>
              <a:defRPr sz="3200">
                <a:solidFill>
                  <a:srgbClr val="000099"/>
                </a:solidFill>
              </a:defRPr>
            </a:lvl1pPr>
          </a:lstStyle>
          <a:p>
            <a:r>
              <a:rPr lang="en-US"/>
              <a:t>Click to edit Master title style</a:t>
            </a:r>
          </a:p>
        </p:txBody>
      </p:sp>
      <p:sp>
        <p:nvSpPr>
          <p:cNvPr id="3075" name="Rectangle 3"/>
          <p:cNvSpPr>
            <a:spLocks noGrp="1" noChangeArrowheads="1"/>
          </p:cNvSpPr>
          <p:nvPr>
            <p:ph type="subTitle" idx="1"/>
          </p:nvPr>
        </p:nvSpPr>
        <p:spPr>
          <a:xfrm>
            <a:off x="2514600" y="5562600"/>
            <a:ext cx="5672138" cy="609600"/>
          </a:xfrm>
        </p:spPr>
        <p:txBody>
          <a:bodyPr/>
          <a:lstStyle>
            <a:lvl1pPr marL="0" indent="0">
              <a:buFontTx/>
              <a:buNone/>
              <a:defRPr sz="2500">
                <a:solidFill>
                  <a:schemeClr val="tx1"/>
                </a:solidFill>
              </a:defRPr>
            </a:lvl1pPr>
          </a:lstStyle>
          <a:p>
            <a:r>
              <a:rPr lang="en-US"/>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sldNum" sz="quarter" idx="10"/>
          </p:nvPr>
        </p:nvSpPr>
        <p:spPr>
          <a:ln/>
        </p:spPr>
        <p:txBody>
          <a:bodyPr/>
          <a:lstStyle>
            <a:lvl1pPr>
              <a:defRPr/>
            </a:lvl1pPr>
          </a:lstStyle>
          <a:p>
            <a:pPr>
              <a:defRPr/>
            </a:pPr>
            <a:fld id="{74316EE0-3573-49A9-A9BA-010BA1C58F1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6838" y="0"/>
            <a:ext cx="1868487" cy="5497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0"/>
            <a:ext cx="5456238" cy="5497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sldNum" sz="quarter" idx="10"/>
          </p:nvPr>
        </p:nvSpPr>
        <p:spPr>
          <a:ln/>
        </p:spPr>
        <p:txBody>
          <a:bodyPr/>
          <a:lstStyle>
            <a:lvl1pPr>
              <a:defRPr/>
            </a:lvl1pPr>
          </a:lstStyle>
          <a:p>
            <a:pPr>
              <a:defRPr/>
            </a:pPr>
            <a:fld id="{E28E0E04-3033-445F-A651-27C93977045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77125"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1219200"/>
            <a:ext cx="7188200" cy="4278313"/>
          </a:xfrm>
        </p:spPr>
        <p:txBody>
          <a:bodyPr/>
          <a:lstStyle/>
          <a:p>
            <a:pPr lvl="0"/>
            <a:endParaRPr lang="en-US" noProof="0" smtClean="0"/>
          </a:p>
        </p:txBody>
      </p:sp>
      <p:sp>
        <p:nvSpPr>
          <p:cNvPr id="4" name="Rectangle 26"/>
          <p:cNvSpPr>
            <a:spLocks noGrp="1" noChangeArrowheads="1"/>
          </p:cNvSpPr>
          <p:nvPr>
            <p:ph type="sldNum" sz="quarter" idx="10"/>
          </p:nvPr>
        </p:nvSpPr>
        <p:spPr>
          <a:ln/>
        </p:spPr>
        <p:txBody>
          <a:bodyPr/>
          <a:lstStyle>
            <a:lvl1pPr>
              <a:defRPr/>
            </a:lvl1pPr>
          </a:lstStyle>
          <a:p>
            <a:pPr>
              <a:defRPr/>
            </a:pPr>
            <a:fld id="{172A182B-669B-431A-80D0-C60FFABA52A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6"/>
          <p:cNvSpPr>
            <a:spLocks noGrp="1" noChangeArrowheads="1"/>
          </p:cNvSpPr>
          <p:nvPr>
            <p:ph type="sldNum" sz="quarter" idx="10"/>
          </p:nvPr>
        </p:nvSpPr>
        <p:spPr>
          <a:ln/>
        </p:spPr>
        <p:txBody>
          <a:bodyPr/>
          <a:lstStyle>
            <a:lvl1pPr>
              <a:defRPr/>
            </a:lvl1pPr>
          </a:lstStyle>
          <a:p>
            <a:pPr>
              <a:defRPr/>
            </a:pPr>
            <a:fld id="{F0B04124-64BE-4B5B-9147-09C665F1CC8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sldNum" sz="quarter" idx="10"/>
          </p:nvPr>
        </p:nvSpPr>
        <p:spPr>
          <a:xfrm>
            <a:off x="3635896" y="6381328"/>
            <a:ext cx="2133600" cy="476250"/>
          </a:xfrm>
          <a:ln/>
        </p:spPr>
        <p:txBody>
          <a:bodyPr/>
          <a:lstStyle>
            <a:lvl1pPr algn="ctr">
              <a:defRPr/>
            </a:lvl1pPr>
          </a:lstStyle>
          <a:p>
            <a:pPr>
              <a:defRPr/>
            </a:pPr>
            <a:fld id="{1F90DEF1-E22A-48F2-9A49-0B5C070CFB7B}"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sldNum" sz="quarter" idx="10"/>
          </p:nvPr>
        </p:nvSpPr>
        <p:spPr>
          <a:ln/>
        </p:spPr>
        <p:txBody>
          <a:bodyPr/>
          <a:lstStyle>
            <a:lvl1pPr>
              <a:defRPr/>
            </a:lvl1pPr>
          </a:lstStyle>
          <a:p>
            <a:pPr>
              <a:defRPr/>
            </a:pPr>
            <a:fld id="{54A5DACA-A8FA-433F-A9B5-DCE31156FC9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24"/>
          <p:cNvSpPr>
            <a:spLocks noChangeArrowheads="1"/>
          </p:cNvSpPr>
          <p:nvPr/>
        </p:nvSpPr>
        <p:spPr bwMode="auto">
          <a:xfrm>
            <a:off x="0" y="0"/>
            <a:ext cx="9144000" cy="914400"/>
          </a:xfrm>
          <a:prstGeom prst="rect">
            <a:avLst/>
          </a:prstGeom>
          <a:solidFill>
            <a:srgbClr val="0C2D83"/>
          </a:solidFill>
          <a:ln w="0">
            <a:noFill/>
            <a:miter lim="800000"/>
            <a:headEnd/>
            <a:tailEnd/>
          </a:ln>
          <a:effectLst/>
        </p:spPr>
        <p:txBody>
          <a:bodyPr wrap="none" anchor="ctr"/>
          <a:lstStyle/>
          <a:p>
            <a:pPr algn="ctr">
              <a:defRPr/>
            </a:pPr>
            <a:endParaRPr lang="en-US">
              <a:latin typeface="Arial" charset="0"/>
              <a:ea typeface="+mn-ea"/>
              <a:cs typeface="+mn-cs"/>
            </a:endParaRPr>
          </a:p>
        </p:txBody>
      </p:sp>
      <p:sp>
        <p:nvSpPr>
          <p:cNvPr id="6" name="Rectangle 25"/>
          <p:cNvSpPr>
            <a:spLocks noChangeArrowheads="1"/>
          </p:cNvSpPr>
          <p:nvPr/>
        </p:nvSpPr>
        <p:spPr bwMode="auto">
          <a:xfrm>
            <a:off x="0" y="914400"/>
            <a:ext cx="685800" cy="5410200"/>
          </a:xfrm>
          <a:prstGeom prst="rect">
            <a:avLst/>
          </a:prstGeom>
          <a:solidFill>
            <a:srgbClr val="CCCCCC"/>
          </a:solidFill>
          <a:ln w="9525">
            <a:noFill/>
            <a:miter lim="800000"/>
            <a:headEnd/>
            <a:tailEnd/>
          </a:ln>
          <a:effectLst/>
        </p:spPr>
        <p:txBody>
          <a:bodyPr wrap="none" anchor="ctr"/>
          <a:lstStyle/>
          <a:p>
            <a:pPr algn="ctr">
              <a:defRPr/>
            </a:pPr>
            <a:endParaRPr lang="en-US" sz="1800">
              <a:solidFill>
                <a:srgbClr val="CCCCCC"/>
              </a:solidFill>
              <a:latin typeface="Arial" charset="0"/>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219200"/>
            <a:ext cx="3517900" cy="4278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7100" y="1219200"/>
            <a:ext cx="3517900" cy="4278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sldNum" sz="quarter" idx="10"/>
          </p:nvPr>
        </p:nvSpPr>
        <p:spPr>
          <a:xfrm>
            <a:off x="3707904" y="6436568"/>
            <a:ext cx="2133600" cy="304800"/>
          </a:xfrm>
        </p:spPr>
        <p:txBody>
          <a:bodyPr/>
          <a:lstStyle>
            <a:lvl1pPr>
              <a:defRPr sz="1200" b="1">
                <a:latin typeface="Arial" pitchFamily="-123" charset="0"/>
                <a:ea typeface="ＭＳ Ｐゴシック" pitchFamily="-123" charset="-128"/>
                <a:cs typeface="ＭＳ Ｐゴシック" pitchFamily="-123" charset="-128"/>
              </a:defRPr>
            </a:lvl1pPr>
          </a:lstStyle>
          <a:p>
            <a:pPr>
              <a:defRPr/>
            </a:pPr>
            <a:fld id="{E707B51B-45E2-45BA-AE16-3A588449B14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sldNum" sz="quarter" idx="10"/>
          </p:nvPr>
        </p:nvSpPr>
        <p:spPr>
          <a:ln/>
        </p:spPr>
        <p:txBody>
          <a:bodyPr/>
          <a:lstStyle>
            <a:lvl1pPr>
              <a:defRPr/>
            </a:lvl1pPr>
          </a:lstStyle>
          <a:p>
            <a:pPr>
              <a:defRPr/>
            </a:pPr>
            <a:fld id="{632C8910-EDF2-483D-A926-DCEFA967804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sldNum" sz="quarter" idx="10"/>
          </p:nvPr>
        </p:nvSpPr>
        <p:spPr>
          <a:ln/>
        </p:spPr>
        <p:txBody>
          <a:bodyPr/>
          <a:lstStyle>
            <a:lvl1pPr>
              <a:defRPr/>
            </a:lvl1pPr>
          </a:lstStyle>
          <a:p>
            <a:pPr>
              <a:defRPr/>
            </a:pPr>
            <a:fld id="{D73A5FE3-A38E-4E71-8EAB-83887A815D1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sldNum" sz="quarter" idx="10"/>
          </p:nvPr>
        </p:nvSpPr>
        <p:spPr>
          <a:ln/>
        </p:spPr>
        <p:txBody>
          <a:bodyPr/>
          <a:lstStyle>
            <a:lvl1pPr>
              <a:defRPr/>
            </a:lvl1pPr>
          </a:lstStyle>
          <a:p>
            <a:pPr>
              <a:defRPr/>
            </a:pPr>
            <a:fld id="{98FCAFDE-D75F-4E10-8201-4CCEAD76C6A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sldNum" sz="quarter" idx="10"/>
          </p:nvPr>
        </p:nvSpPr>
        <p:spPr>
          <a:ln/>
        </p:spPr>
        <p:txBody>
          <a:bodyPr/>
          <a:lstStyle>
            <a:lvl1pPr>
              <a:defRPr/>
            </a:lvl1pPr>
          </a:lstStyle>
          <a:p>
            <a:pPr>
              <a:defRPr/>
            </a:pPr>
            <a:fld id="{43CB390E-9871-44BD-A76C-C5B8D34986B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sldNum" sz="quarter" idx="10"/>
          </p:nvPr>
        </p:nvSpPr>
        <p:spPr>
          <a:ln/>
        </p:spPr>
        <p:txBody>
          <a:bodyPr/>
          <a:lstStyle>
            <a:lvl1pPr>
              <a:defRPr/>
            </a:lvl1pPr>
          </a:lstStyle>
          <a:p>
            <a:pPr>
              <a:defRPr/>
            </a:pPr>
            <a:fld id="{FFF8CB17-FD15-41EB-8B1D-BC850D2E0D1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 name="Rectangle 24"/>
          <p:cNvSpPr>
            <a:spLocks noChangeArrowheads="1"/>
          </p:cNvSpPr>
          <p:nvPr/>
        </p:nvSpPr>
        <p:spPr bwMode="auto">
          <a:xfrm>
            <a:off x="0" y="0"/>
            <a:ext cx="9144000" cy="914400"/>
          </a:xfrm>
          <a:prstGeom prst="rect">
            <a:avLst/>
          </a:prstGeom>
          <a:solidFill>
            <a:srgbClr val="0C2D83"/>
          </a:solidFill>
          <a:ln w="0">
            <a:noFill/>
            <a:miter lim="800000"/>
            <a:headEnd/>
            <a:tailEnd/>
          </a:ln>
          <a:effectLst/>
        </p:spPr>
        <p:txBody>
          <a:bodyPr wrap="none" anchor="ctr"/>
          <a:lstStyle/>
          <a:p>
            <a:pPr algn="ctr">
              <a:defRPr/>
            </a:pPr>
            <a:endParaRPr lang="en-US">
              <a:latin typeface="Arial" charset="0"/>
              <a:ea typeface="+mn-ea"/>
              <a:cs typeface="+mn-cs"/>
            </a:endParaRPr>
          </a:p>
        </p:txBody>
      </p:sp>
      <p:sp>
        <p:nvSpPr>
          <p:cNvPr id="1049" name="Rectangle 25"/>
          <p:cNvSpPr>
            <a:spLocks noChangeArrowheads="1"/>
          </p:cNvSpPr>
          <p:nvPr/>
        </p:nvSpPr>
        <p:spPr bwMode="auto">
          <a:xfrm>
            <a:off x="0" y="914400"/>
            <a:ext cx="685800" cy="5410200"/>
          </a:xfrm>
          <a:prstGeom prst="rect">
            <a:avLst/>
          </a:prstGeom>
          <a:solidFill>
            <a:srgbClr val="CCCCCC"/>
          </a:solidFill>
          <a:ln w="9525">
            <a:noFill/>
            <a:miter lim="800000"/>
            <a:headEnd/>
            <a:tailEnd/>
          </a:ln>
          <a:effectLst/>
        </p:spPr>
        <p:txBody>
          <a:bodyPr wrap="none" anchor="ctr"/>
          <a:lstStyle/>
          <a:p>
            <a:pPr algn="ctr">
              <a:defRPr/>
            </a:pPr>
            <a:endParaRPr lang="en-US" sz="1800">
              <a:solidFill>
                <a:srgbClr val="CCCCCC"/>
              </a:solidFill>
              <a:latin typeface="Arial" charset="0"/>
              <a:ea typeface="+mn-ea"/>
              <a:cs typeface="+mn-cs"/>
            </a:endParaRPr>
          </a:p>
        </p:txBody>
      </p:sp>
      <p:sp>
        <p:nvSpPr>
          <p:cNvPr id="24580" name="Rectangle 2"/>
          <p:cNvSpPr>
            <a:spLocks noGrp="1" noChangeArrowheads="1"/>
          </p:cNvSpPr>
          <p:nvPr>
            <p:ph type="title"/>
          </p:nvPr>
        </p:nvSpPr>
        <p:spPr bwMode="auto">
          <a:xfrm>
            <a:off x="838200" y="0"/>
            <a:ext cx="7477125"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581" name="Rectangle 3"/>
          <p:cNvSpPr>
            <a:spLocks noGrp="1" noChangeArrowheads="1"/>
          </p:cNvSpPr>
          <p:nvPr>
            <p:ph type="body" idx="1"/>
          </p:nvPr>
        </p:nvSpPr>
        <p:spPr bwMode="auto">
          <a:xfrm>
            <a:off x="1066800" y="1219200"/>
            <a:ext cx="7188200" cy="4278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0" name="Rectangle 26"/>
          <p:cNvSpPr>
            <a:spLocks noGrp="1" noChangeArrowheads="1"/>
          </p:cNvSpPr>
          <p:nvPr>
            <p:ph type="sldNum" sz="quarter" idx="4"/>
          </p:nvPr>
        </p:nvSpPr>
        <p:spPr bwMode="auto">
          <a:xfrm>
            <a:off x="3707904"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fld id="{308AAF51-1A97-432D-9DC1-EB0C60426E15}"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63"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Lst>
  <p:hf hdr="0" ftr="0" dt="0"/>
  <p:txStyles>
    <p:titleStyle>
      <a:lvl1pPr algn="l" rtl="0" eaLnBrk="0" fontAlgn="base" hangingPunct="0">
        <a:spcBef>
          <a:spcPct val="0"/>
        </a:spcBef>
        <a:spcAft>
          <a:spcPct val="0"/>
        </a:spcAft>
        <a:defRPr sz="3000">
          <a:solidFill>
            <a:schemeClr val="bg1"/>
          </a:solidFill>
          <a:latin typeface="+mj-lt"/>
          <a:ea typeface="ＭＳ Ｐゴシック" pitchFamily="-123" charset="-128"/>
          <a:cs typeface="ＭＳ Ｐゴシック" pitchFamily="-123" charset="-128"/>
        </a:defRPr>
      </a:lvl1pPr>
      <a:lvl2pPr algn="l" rtl="0" eaLnBrk="0" fontAlgn="base" hangingPunct="0">
        <a:spcBef>
          <a:spcPct val="0"/>
        </a:spcBef>
        <a:spcAft>
          <a:spcPct val="0"/>
        </a:spcAft>
        <a:defRPr sz="3000">
          <a:solidFill>
            <a:schemeClr val="bg1"/>
          </a:solidFill>
          <a:latin typeface="Arial" charset="0"/>
          <a:ea typeface="ＭＳ Ｐゴシック" pitchFamily="-123" charset="-128"/>
          <a:cs typeface="ＭＳ Ｐゴシック" pitchFamily="-123" charset="-128"/>
        </a:defRPr>
      </a:lvl2pPr>
      <a:lvl3pPr algn="l" rtl="0" eaLnBrk="0" fontAlgn="base" hangingPunct="0">
        <a:spcBef>
          <a:spcPct val="0"/>
        </a:spcBef>
        <a:spcAft>
          <a:spcPct val="0"/>
        </a:spcAft>
        <a:defRPr sz="3000">
          <a:solidFill>
            <a:schemeClr val="bg1"/>
          </a:solidFill>
          <a:latin typeface="Arial" charset="0"/>
          <a:ea typeface="ＭＳ Ｐゴシック" pitchFamily="-123" charset="-128"/>
          <a:cs typeface="ＭＳ Ｐゴシック" pitchFamily="-123" charset="-128"/>
        </a:defRPr>
      </a:lvl3pPr>
      <a:lvl4pPr algn="l" rtl="0" eaLnBrk="0" fontAlgn="base" hangingPunct="0">
        <a:spcBef>
          <a:spcPct val="0"/>
        </a:spcBef>
        <a:spcAft>
          <a:spcPct val="0"/>
        </a:spcAft>
        <a:defRPr sz="3000">
          <a:solidFill>
            <a:schemeClr val="bg1"/>
          </a:solidFill>
          <a:latin typeface="Arial" charset="0"/>
          <a:ea typeface="ＭＳ Ｐゴシック" pitchFamily="-123" charset="-128"/>
          <a:cs typeface="ＭＳ Ｐゴシック" pitchFamily="-123" charset="-128"/>
        </a:defRPr>
      </a:lvl4pPr>
      <a:lvl5pPr algn="l" rtl="0" eaLnBrk="0" fontAlgn="base" hangingPunct="0">
        <a:spcBef>
          <a:spcPct val="0"/>
        </a:spcBef>
        <a:spcAft>
          <a:spcPct val="0"/>
        </a:spcAft>
        <a:defRPr sz="3000">
          <a:solidFill>
            <a:schemeClr val="bg1"/>
          </a:solidFill>
          <a:latin typeface="Arial" charset="0"/>
          <a:ea typeface="ＭＳ Ｐゴシック" pitchFamily="-123" charset="-128"/>
          <a:cs typeface="ＭＳ Ｐゴシック" pitchFamily="-123" charset="-128"/>
        </a:defRPr>
      </a:lvl5pPr>
      <a:lvl6pPr marL="457200" algn="l" rtl="0" fontAlgn="base">
        <a:spcBef>
          <a:spcPct val="0"/>
        </a:spcBef>
        <a:spcAft>
          <a:spcPct val="0"/>
        </a:spcAft>
        <a:defRPr sz="3000">
          <a:solidFill>
            <a:schemeClr val="bg1"/>
          </a:solidFill>
          <a:latin typeface="Arial" charset="0"/>
        </a:defRPr>
      </a:lvl6pPr>
      <a:lvl7pPr marL="914400" algn="l" rtl="0" fontAlgn="base">
        <a:spcBef>
          <a:spcPct val="0"/>
        </a:spcBef>
        <a:spcAft>
          <a:spcPct val="0"/>
        </a:spcAft>
        <a:defRPr sz="3000">
          <a:solidFill>
            <a:schemeClr val="bg1"/>
          </a:solidFill>
          <a:latin typeface="Arial" charset="0"/>
        </a:defRPr>
      </a:lvl7pPr>
      <a:lvl8pPr marL="1371600" algn="l" rtl="0" fontAlgn="base">
        <a:spcBef>
          <a:spcPct val="0"/>
        </a:spcBef>
        <a:spcAft>
          <a:spcPct val="0"/>
        </a:spcAft>
        <a:defRPr sz="3000">
          <a:solidFill>
            <a:schemeClr val="bg1"/>
          </a:solidFill>
          <a:latin typeface="Arial" charset="0"/>
        </a:defRPr>
      </a:lvl8pPr>
      <a:lvl9pPr marL="1828800" algn="l" rtl="0" fontAlgn="base">
        <a:spcBef>
          <a:spcPct val="0"/>
        </a:spcBef>
        <a:spcAft>
          <a:spcPct val="0"/>
        </a:spcAft>
        <a:defRPr sz="3000">
          <a:solidFill>
            <a:schemeClr val="bg1"/>
          </a:solidFill>
          <a:latin typeface="Arial" charset="0"/>
        </a:defRPr>
      </a:lvl9pPr>
    </p:titleStyle>
    <p:bodyStyle>
      <a:lvl1pPr marL="342900" indent="-342900" algn="l" rtl="0" eaLnBrk="0" fontAlgn="base" hangingPunct="0">
        <a:spcBef>
          <a:spcPct val="20000"/>
        </a:spcBef>
        <a:spcAft>
          <a:spcPct val="0"/>
        </a:spcAft>
        <a:buChar char="•"/>
        <a:defRPr sz="2000">
          <a:solidFill>
            <a:srgbClr val="000099"/>
          </a:solidFill>
          <a:latin typeface="+mn-lt"/>
          <a:ea typeface="ＭＳ Ｐゴシック" pitchFamily="-123" charset="-128"/>
          <a:cs typeface="ＭＳ Ｐゴシック" pitchFamily="-123" charset="-128"/>
        </a:defRPr>
      </a:lvl1pPr>
      <a:lvl2pPr marL="742950" indent="-285750" algn="l" rtl="0" eaLnBrk="0" fontAlgn="base" hangingPunct="0">
        <a:spcBef>
          <a:spcPct val="20000"/>
        </a:spcBef>
        <a:spcAft>
          <a:spcPct val="0"/>
        </a:spcAft>
        <a:buChar char="–"/>
        <a:defRPr sz="2000">
          <a:solidFill>
            <a:srgbClr val="000099"/>
          </a:solidFill>
          <a:latin typeface="+mn-lt"/>
          <a:ea typeface="ＭＳ Ｐゴシック" pitchFamily="-123" charset="-128"/>
        </a:defRPr>
      </a:lvl2pPr>
      <a:lvl3pPr marL="1143000" indent="-228600" algn="l" rtl="0" eaLnBrk="0" fontAlgn="base" hangingPunct="0">
        <a:spcBef>
          <a:spcPct val="20000"/>
        </a:spcBef>
        <a:spcAft>
          <a:spcPct val="0"/>
        </a:spcAft>
        <a:buChar char="•"/>
        <a:defRPr sz="2000">
          <a:solidFill>
            <a:srgbClr val="000099"/>
          </a:solidFill>
          <a:latin typeface="+mn-lt"/>
          <a:ea typeface="ＭＳ Ｐゴシック" pitchFamily="-123" charset="-128"/>
        </a:defRPr>
      </a:lvl3pPr>
      <a:lvl4pPr marL="1600200" indent="-228600" algn="l" rtl="0" eaLnBrk="0" fontAlgn="base" hangingPunct="0">
        <a:spcBef>
          <a:spcPct val="20000"/>
        </a:spcBef>
        <a:spcAft>
          <a:spcPct val="0"/>
        </a:spcAft>
        <a:buChar char="–"/>
        <a:defRPr sz="2000">
          <a:solidFill>
            <a:srgbClr val="000099"/>
          </a:solidFill>
          <a:latin typeface="+mn-lt"/>
          <a:ea typeface="ＭＳ Ｐゴシック" pitchFamily="-123" charset="-128"/>
        </a:defRPr>
      </a:lvl4pPr>
      <a:lvl5pPr marL="2057400" indent="-228600" algn="l" rtl="0" eaLnBrk="0" fontAlgn="base" hangingPunct="0">
        <a:spcBef>
          <a:spcPct val="20000"/>
        </a:spcBef>
        <a:spcAft>
          <a:spcPct val="0"/>
        </a:spcAft>
        <a:buChar char="»"/>
        <a:defRPr sz="2000">
          <a:solidFill>
            <a:srgbClr val="000099"/>
          </a:solidFill>
          <a:latin typeface="+mn-lt"/>
          <a:ea typeface="ＭＳ Ｐゴシック" pitchFamily="-123" charset="-128"/>
        </a:defRPr>
      </a:lvl5pPr>
      <a:lvl6pPr marL="2514600" indent="-228600" algn="l" rtl="0" fontAlgn="base">
        <a:spcBef>
          <a:spcPct val="20000"/>
        </a:spcBef>
        <a:spcAft>
          <a:spcPct val="0"/>
        </a:spcAft>
        <a:buChar char="»"/>
        <a:defRPr sz="2000">
          <a:solidFill>
            <a:srgbClr val="000099"/>
          </a:solidFill>
          <a:latin typeface="+mn-lt"/>
        </a:defRPr>
      </a:lvl6pPr>
      <a:lvl7pPr marL="2971800" indent="-228600" algn="l" rtl="0" fontAlgn="base">
        <a:spcBef>
          <a:spcPct val="20000"/>
        </a:spcBef>
        <a:spcAft>
          <a:spcPct val="0"/>
        </a:spcAft>
        <a:buChar char="»"/>
        <a:defRPr sz="2000">
          <a:solidFill>
            <a:srgbClr val="000099"/>
          </a:solidFill>
          <a:latin typeface="+mn-lt"/>
        </a:defRPr>
      </a:lvl7pPr>
      <a:lvl8pPr marL="3429000" indent="-228600" algn="l" rtl="0" fontAlgn="base">
        <a:spcBef>
          <a:spcPct val="20000"/>
        </a:spcBef>
        <a:spcAft>
          <a:spcPct val="0"/>
        </a:spcAft>
        <a:buChar char="»"/>
        <a:defRPr sz="2000">
          <a:solidFill>
            <a:srgbClr val="000099"/>
          </a:solidFill>
          <a:latin typeface="+mn-lt"/>
        </a:defRPr>
      </a:lvl8pPr>
      <a:lvl9pPr marL="3886200" indent="-228600" algn="l" rtl="0" fontAlgn="base">
        <a:spcBef>
          <a:spcPct val="20000"/>
        </a:spcBef>
        <a:spcAft>
          <a:spcPct val="0"/>
        </a:spcAft>
        <a:buChar char="»"/>
        <a:defRPr sz="20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4.jpeg"/><Relationship Id="rId4" Type="http://schemas.openxmlformats.org/officeDocument/2006/relationships/hyperlink" Target="http://www.google.com/url?sa=i&amp;rct=j&amp;q=&amp;esrc=s&amp;source=images&amp;cd=&amp;cad=rja&amp;uact=8&amp;docid=IubPdR4Lwz0xpM&amp;tbnid=19ZYfT0zuw0IlM:&amp;ved=0CAUQjRw&amp;url=http://visitadirondacks.com/&amp;ei=4GGfU9C7IM6gyASouoLQAw&amp;bvm=bv.68911936,d.aWw&amp;psig=AFQjCNElgVriTx56dWTB4YBnZWo3SCZR_A&amp;ust=1403040319837970"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www.google.com/url?sa=i&amp;rct=j&amp;q=&amp;esrc=s&amp;source=images&amp;cd=&amp;cad=rja&amp;uact=8&amp;docid=nh2SnQatT6pEhM&amp;tbnid=VAWc_6iCWfk4gM:&amp;ved=0CAUQjRw&amp;url=http://www.redbubble.com/people/mikesandy/works/4556593-clifford-falls-adirondack-mountains-new-york&amp;ei=FWSfU4LbMY2YyATTmoIo&amp;bvm=bv.68911936,d.aWw&amp;psig=AFQjCNGtlGwQ85AFeUB--Vv0K5CfxFKGUA&amp;ust=1403041115652009" TargetMode="External"/><Relationship Id="rId7" Type="http://schemas.openxmlformats.org/officeDocument/2006/relationships/hyperlink" Target="http://www.google.com/url?sa=i&amp;rct=j&amp;q=&amp;esrc=s&amp;source=images&amp;cd=&amp;cad=rja&amp;uact=8&amp;docid=-7fWatz4IBbQMM&amp;tbnid=ETSOOUTpEiTIwM:&amp;ved=0CAUQjRw&amp;url=http://visitadirondacks.com/about/mountains&amp;ei=jWSfU8mlPMeKyATZ2YK4Dg&amp;bvm=bv.68911936,d.aWw&amp;psig=AFQjCNGtlGwQ85AFeUB--Vv0K5CfxFKGUA&amp;ust=1403041115652009"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www.google.com/url?sa=i&amp;rct=j&amp;q=&amp;esrc=s&amp;source=images&amp;cd=&amp;cad=rja&amp;uact=8&amp;docid=8eHZGT2LE2YHFM&amp;tbnid=ppTsq0uyZ8dnSM:&amp;ved=0CAUQjRw&amp;url=http://www.adirondack.net/weekly-photo/2011/09/&amp;ei=QmSfU6qdH8ugyASHoICQAQ&amp;bvm=bv.68911936,d.aWw&amp;psig=AFQjCNGtlGwQ85AFeUB--Vv0K5CfxFKGUA&amp;ust=1403041115652009" TargetMode="External"/><Relationship Id="rId4" Type="http://schemas.openxmlformats.org/officeDocument/2006/relationships/image" Target="../media/image16.jpeg"/><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3.png"/><Relationship Id="rId4" Type="http://schemas.openxmlformats.org/officeDocument/2006/relationships/hyperlink" Target="http://www.google.com/url?sa=i&amp;rct=j&amp;q=&amp;esrc=s&amp;source=images&amp;cd=&amp;cad=rja&amp;uact=8&amp;docid=W1LD9WgMNUfE7M&amp;tbnid=TfN6zheFLGwN1M:&amp;ved=0CAUQjRw&amp;url=http://hickoryhillsil.org/2014/05/may-22-2014-committee-whole-meeting-agenda/&amp;ei=bzCfU5g7l6vIBJr-gsAJ&amp;bvm=bv.68911936,d.b2U&amp;psig=AFQjCNGJ0k-WrdNLEVJ5PHhx5pAdX1l39w&amp;ust=1403027847681416"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9.png"/><Relationship Id="rId7"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www.google.com/url?sa=i&amp;rct=j&amp;q=&amp;esrc=s&amp;source=images&amp;cd=&amp;cad=rja&amp;uact=8&amp;docid=W1LD9WgMNUfE7M&amp;tbnid=TfN6zheFLGwN1M:&amp;ved=0CAUQjRw&amp;url=http://hickoryhillsil.org/2014/05/may-22-2014-committee-whole-meeting-agenda/&amp;ei=bzCfU5g7l6vIBJr-gsAJ&amp;bvm=bv.68911936,d.b2U&amp;psig=AFQjCNGJ0k-WrdNLEVJ5PHhx5pAdX1l39w&amp;ust=1403027847681416" TargetMode="External"/><Relationship Id="rId4" Type="http://schemas.openxmlformats.org/officeDocument/2006/relationships/image" Target="../media/image32.png"/><Relationship Id="rId9"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AHAEmblem"/>
          <p:cNvPicPr>
            <a:picLocks noChangeAspect="1" noChangeArrowheads="1"/>
          </p:cNvPicPr>
          <p:nvPr/>
        </p:nvPicPr>
        <p:blipFill>
          <a:blip r:embed="rId3"/>
          <a:srcRect/>
          <a:stretch>
            <a:fillRect/>
          </a:stretch>
        </p:blipFill>
        <p:spPr bwMode="auto">
          <a:xfrm>
            <a:off x="3707904" y="4189268"/>
            <a:ext cx="2199826" cy="1255956"/>
          </a:xfrm>
          <a:prstGeom prst="rect">
            <a:avLst/>
          </a:prstGeom>
          <a:noFill/>
          <a:ln w="9525">
            <a:noFill/>
            <a:miter lim="800000"/>
            <a:headEnd/>
            <a:tailEnd/>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1100704"/>
            <a:ext cx="7572777" cy="2688336"/>
          </a:xfrm>
          <a:prstGeom prst="rect">
            <a:avLst/>
          </a:prstGeom>
        </p:spPr>
      </p:pic>
      <p:grpSp>
        <p:nvGrpSpPr>
          <p:cNvPr id="2" name="Group 1"/>
          <p:cNvGrpSpPr/>
          <p:nvPr/>
        </p:nvGrpSpPr>
        <p:grpSpPr>
          <a:xfrm>
            <a:off x="1641470" y="5780523"/>
            <a:ext cx="6509132" cy="616585"/>
            <a:chOff x="1579151" y="5796305"/>
            <a:chExt cx="6509132" cy="616585"/>
          </a:xfrm>
        </p:grpSpPr>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579151" y="5796305"/>
              <a:ext cx="616585" cy="616585"/>
            </a:xfrm>
            <a:prstGeom prst="rect">
              <a:avLst/>
            </a:prstGeom>
          </p:spPr>
        </p:pic>
        <p:sp>
          <p:nvSpPr>
            <p:cNvPr id="8" name="Text Box 2"/>
            <p:cNvSpPr txBox="1">
              <a:spLocks noChangeArrowheads="1"/>
            </p:cNvSpPr>
            <p:nvPr/>
          </p:nvSpPr>
          <p:spPr bwMode="auto">
            <a:xfrm>
              <a:off x="2123728" y="5868313"/>
              <a:ext cx="5964555" cy="441007"/>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dirty="0">
                  <a:solidFill>
                    <a:schemeClr val="accent6"/>
                  </a:solidFill>
                  <a:effectLst/>
                  <a:latin typeface="Gill Sans MT" panose="020B0502020104020203" pitchFamily="34" charset="0"/>
                  <a:ea typeface="Calibri"/>
                  <a:cs typeface="Times New Roman"/>
                </a:rPr>
                <a:t>TWEET US </a:t>
              </a:r>
              <a:r>
                <a:rPr lang="en-US" dirty="0" smtClean="0">
                  <a:solidFill>
                    <a:schemeClr val="accent6"/>
                  </a:solidFill>
                  <a:effectLst/>
                  <a:latin typeface="Gill Sans MT" panose="020B0502020104020203" pitchFamily="34" charset="0"/>
                  <a:ea typeface="Calibri"/>
                  <a:cs typeface="Times New Roman"/>
                </a:rPr>
                <a:t>@</a:t>
              </a:r>
              <a:r>
                <a:rPr lang="en-US" dirty="0" smtClean="0">
                  <a:solidFill>
                    <a:schemeClr val="accent6"/>
                  </a:solidFill>
                  <a:latin typeface="Gill Sans MT" panose="020B0502020104020203" pitchFamily="34" charset="0"/>
                  <a:ea typeface="Calibri"/>
                  <a:cs typeface="Times New Roman"/>
                </a:rPr>
                <a:t>AHA</a:t>
              </a:r>
              <a:r>
                <a:rPr lang="en-US" dirty="0" smtClean="0">
                  <a:solidFill>
                    <a:schemeClr val="accent6"/>
                  </a:solidFill>
                  <a:effectLst/>
                  <a:latin typeface="Gill Sans MT" panose="020B0502020104020203" pitchFamily="34" charset="0"/>
                  <a:ea typeface="Calibri"/>
                  <a:cs typeface="Times New Roman"/>
                </a:rPr>
                <a:t>_SLHQ #</a:t>
              </a:r>
              <a:r>
                <a:rPr lang="en-US" dirty="0" err="1" smtClean="0">
                  <a:solidFill>
                    <a:schemeClr val="accent6"/>
                  </a:solidFill>
                  <a:latin typeface="Gill Sans MT" panose="020B0502020104020203" pitchFamily="34" charset="0"/>
                  <a:ea typeface="Calibri"/>
                  <a:cs typeface="Times New Roman"/>
                </a:rPr>
                <a:t>Q</a:t>
              </a:r>
              <a:r>
                <a:rPr lang="en-US" dirty="0" err="1" smtClean="0">
                  <a:solidFill>
                    <a:schemeClr val="accent6"/>
                  </a:solidFill>
                  <a:effectLst/>
                  <a:latin typeface="Gill Sans MT" panose="020B0502020104020203" pitchFamily="34" charset="0"/>
                  <a:ea typeface="Calibri"/>
                  <a:cs typeface="Times New Roman"/>
                </a:rPr>
                <a:t>ualityRoadmap</a:t>
              </a:r>
              <a:endParaRPr lang="en-US" sz="1400" dirty="0">
                <a:solidFill>
                  <a:schemeClr val="accent6"/>
                </a:solidFill>
                <a:effectLst/>
                <a:latin typeface="Gill Sans MT" panose="020B0502020104020203" pitchFamily="34" charset="0"/>
                <a:ea typeface="Calibri"/>
                <a:cs typeface="Times New Roman"/>
              </a:endParaRPr>
            </a:p>
          </p:txBody>
        </p:sp>
      </p:grpSp>
    </p:spTree>
    <p:extLst>
      <p:ext uri="{BB962C8B-B14F-4D97-AF65-F5344CB8AC3E}">
        <p14:creationId xmlns:p14="http://schemas.microsoft.com/office/powerpoint/2010/main" val="3860034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267" y="0"/>
            <a:ext cx="7477125" cy="914400"/>
          </a:xfrm>
        </p:spPr>
        <p:txBody>
          <a:bodyPr/>
          <a:lstStyle/>
          <a:p>
            <a:r>
              <a:rPr lang="en-US" sz="4400" b="1" dirty="0" smtClean="0">
                <a:latin typeface="Gill Sans MT" panose="020B0502020104020203" pitchFamily="34" charset="0"/>
              </a:rPr>
              <a:t>Innovation</a:t>
            </a:r>
            <a:endParaRPr lang="en-US" sz="4400" b="1" dirty="0">
              <a:latin typeface="Gill Sans MT" panose="020B0502020104020203" pitchFamily="34" charset="0"/>
            </a:endParaRPr>
          </a:p>
        </p:txBody>
      </p:sp>
      <p:sp>
        <p:nvSpPr>
          <p:cNvPr id="10" name="Content Placeholder 2"/>
          <p:cNvSpPr>
            <a:spLocks noGrp="1"/>
          </p:cNvSpPr>
          <p:nvPr>
            <p:ph idx="1"/>
          </p:nvPr>
        </p:nvSpPr>
        <p:spPr>
          <a:xfrm>
            <a:off x="1066800" y="1219200"/>
            <a:ext cx="7825680" cy="4278313"/>
          </a:xfrm>
        </p:spPr>
        <p:txBody>
          <a:bodyPr/>
          <a:lstStyle/>
          <a:p>
            <a:r>
              <a:rPr lang="en-US" sz="2400" dirty="0" smtClean="0">
                <a:latin typeface="Gill Sans MT" panose="020B0502020104020203" pitchFamily="34" charset="0"/>
                <a:cs typeface="Arial" pitchFamily="34" charset="0"/>
              </a:rPr>
              <a:t>Forming  partnerships and collaborations to improve population health </a:t>
            </a:r>
          </a:p>
          <a:p>
            <a:pPr lvl="1"/>
            <a:r>
              <a:rPr lang="en-US" sz="2400" dirty="0" smtClean="0">
                <a:latin typeface="Gill Sans MT" panose="020B0502020104020203" pitchFamily="34" charset="0"/>
                <a:cs typeface="Arial" pitchFamily="34" charset="0"/>
              </a:rPr>
              <a:t>Industry</a:t>
            </a:r>
          </a:p>
          <a:p>
            <a:pPr lvl="1"/>
            <a:r>
              <a:rPr lang="en-US" sz="2400" dirty="0" smtClean="0">
                <a:latin typeface="Gill Sans MT" panose="020B0502020104020203" pitchFamily="34" charset="0"/>
                <a:cs typeface="Arial" pitchFamily="34" charset="0"/>
              </a:rPr>
              <a:t>Nursing Homes</a:t>
            </a:r>
          </a:p>
          <a:p>
            <a:r>
              <a:rPr lang="en-US" sz="2400" dirty="0" smtClean="0">
                <a:latin typeface="Gill Sans MT" panose="020B0502020104020203" pitchFamily="34" charset="0"/>
                <a:cs typeface="Arial" pitchFamily="34" charset="0"/>
              </a:rPr>
              <a:t>Sponsoring </a:t>
            </a:r>
            <a:r>
              <a:rPr lang="en-US" sz="2400" dirty="0">
                <a:latin typeface="Gill Sans MT" panose="020B0502020104020203" pitchFamily="34" charset="0"/>
                <a:cs typeface="Arial" pitchFamily="34" charset="0"/>
              </a:rPr>
              <a:t>10 RNs to become Nurse Practitioners as additional resources </a:t>
            </a:r>
          </a:p>
          <a:p>
            <a:r>
              <a:rPr lang="en-US" sz="2400" dirty="0" smtClean="0">
                <a:latin typeface="Gill Sans MT" panose="020B0502020104020203" pitchFamily="34" charset="0"/>
                <a:cs typeface="Arial" pitchFamily="34" charset="0"/>
              </a:rPr>
              <a:t>Hospital </a:t>
            </a:r>
            <a:r>
              <a:rPr lang="en-US" sz="2400" dirty="0">
                <a:latin typeface="Gill Sans MT" panose="020B0502020104020203" pitchFamily="34" charset="0"/>
                <a:cs typeface="Arial" pitchFamily="34" charset="0"/>
              </a:rPr>
              <a:t>physician contracted to long term care facilities as Medical Director supported by NP and </a:t>
            </a:r>
            <a:r>
              <a:rPr lang="en-US" sz="2400" dirty="0" smtClean="0">
                <a:latin typeface="Gill Sans MT" panose="020B0502020104020203" pitchFamily="34" charset="0"/>
                <a:cs typeface="Arial" pitchFamily="34" charset="0"/>
              </a:rPr>
              <a:t>CMA</a:t>
            </a:r>
            <a:endParaRPr lang="en-US" sz="2400" dirty="0">
              <a:latin typeface="Gill Sans MT" panose="020B0502020104020203" pitchFamily="34" charset="0"/>
              <a:cs typeface="Arial" pitchFamily="34" charset="0"/>
            </a:endParaRPr>
          </a:p>
          <a:p>
            <a:r>
              <a:rPr lang="en-US" sz="2400" dirty="0" smtClean="0">
                <a:latin typeface="Gill Sans MT" panose="020B0502020104020203" pitchFamily="34" charset="0"/>
                <a:cs typeface="Arial" pitchFamily="34" charset="0"/>
              </a:rPr>
              <a:t>Utilizing Baldrige, Magnet, and Lean Six Sigma to reduce efficiencies and to continuously improve processes and outcomes</a:t>
            </a:r>
          </a:p>
          <a:p>
            <a:endParaRPr lang="en-US" dirty="0">
              <a:latin typeface="Gill Sans MT" panose="020B0502020104020203" pitchFamily="34" charset="0"/>
              <a:cs typeface="Arial" pitchFamily="34" charset="0"/>
            </a:endParaRPr>
          </a:p>
          <a:p>
            <a:pPr marL="0" indent="0">
              <a:buNone/>
            </a:pPr>
            <a:endParaRPr lang="en-US" dirty="0"/>
          </a:p>
          <a:p>
            <a:endParaRPr lang="en-US" dirty="0"/>
          </a:p>
        </p:txBody>
      </p:sp>
      <p:pic>
        <p:nvPicPr>
          <p:cNvPr id="7" name="Picture 2" descr="T:\Externally Funded Projects\HEN - CMS - 80298\Getting Work Done\SLHQ\Marketing and Recruitment\New Logos\SLHQ3-18-14RevOLrgb.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3454" y="6101288"/>
            <a:ext cx="1803042" cy="6400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HAEmblem"/>
          <p:cNvPicPr>
            <a:picLocks noChangeAspect="1" noChangeArrowheads="1"/>
          </p:cNvPicPr>
          <p:nvPr/>
        </p:nvPicPr>
        <p:blipFill>
          <a:blip r:embed="rId4"/>
          <a:srcRect/>
          <a:stretch>
            <a:fillRect/>
          </a:stretch>
        </p:blipFill>
        <p:spPr bwMode="auto">
          <a:xfrm>
            <a:off x="555763" y="6061938"/>
            <a:ext cx="1063909" cy="607422"/>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p>
            <a:pPr>
              <a:defRPr/>
            </a:pPr>
            <a:fld id="{1F90DEF1-E22A-48F2-9A49-0B5C070CFB7B}" type="slidenum">
              <a:rPr lang="en-US" smtClean="0"/>
              <a:pPr>
                <a:defRPr/>
              </a:pPr>
              <a:t>10</a:t>
            </a:fld>
            <a:endParaRPr lang="en-US"/>
          </a:p>
        </p:txBody>
      </p:sp>
    </p:spTree>
    <p:extLst>
      <p:ext uri="{BB962C8B-B14F-4D97-AF65-F5344CB8AC3E}">
        <p14:creationId xmlns:p14="http://schemas.microsoft.com/office/powerpoint/2010/main" val="3973830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57F302-B1A9-47C5-BA74-B838FBE1D255}" type="slidenum">
              <a:rPr lang="en-US" altLang="en-US" sz="1200">
                <a:solidFill>
                  <a:srgbClr val="898989"/>
                </a:solidFill>
                <a:latin typeface="Calibri" pitchFamily="34" charset="0"/>
                <a:cs typeface="Arial" charset="0"/>
              </a:rPr>
              <a:pPr algn="r"/>
              <a:t>11</a:t>
            </a:fld>
            <a:endParaRPr lang="en-US" altLang="en-US" sz="1200">
              <a:solidFill>
                <a:srgbClr val="898989"/>
              </a:solidFill>
              <a:latin typeface="Calibri" pitchFamily="34" charset="0"/>
              <a:cs typeface="Arial" charset="0"/>
            </a:endParaRPr>
          </a:p>
        </p:txBody>
      </p:sp>
      <p:sp>
        <p:nvSpPr>
          <p:cNvPr id="5" name="Text Box 93" descr="Make fonts large and use simple text, labels, dates and notes prior  to shrinking graphs. Should be able to  fit 6-8 readable graphs here. If no data are available for a particular measure, please create an “empty” run list that includes the name of the measure to be collected.&#10;"/>
          <p:cNvSpPr txBox="1">
            <a:spLocks noChangeArrowheads="1"/>
          </p:cNvSpPr>
          <p:nvPr/>
        </p:nvSpPr>
        <p:spPr bwMode="auto">
          <a:xfrm>
            <a:off x="1600200" y="1882775"/>
            <a:ext cx="6096000" cy="708025"/>
          </a:xfrm>
          <a:prstGeom prst="rect">
            <a:avLst/>
          </a:prstGeom>
          <a:solidFill>
            <a:srgbClr val="FFFF00"/>
          </a:solidFill>
          <a:ln>
            <a:noFill/>
          </a:ln>
          <a:extLst/>
        </p:spPr>
        <p:txBody>
          <a:bodyPr>
            <a:spAutoFit/>
          </a:bodyPr>
          <a:lstStyle>
            <a:lvl1pPr defTabSz="857250">
              <a:defRPr>
                <a:solidFill>
                  <a:schemeClr val="tx1"/>
                </a:solidFill>
                <a:latin typeface="Calibri" pitchFamily="34" charset="0"/>
                <a:cs typeface="Arial" charset="0"/>
              </a:defRPr>
            </a:lvl1pPr>
            <a:lvl2pPr marL="742950" indent="-285750" defTabSz="857250">
              <a:defRPr>
                <a:solidFill>
                  <a:schemeClr val="tx1"/>
                </a:solidFill>
                <a:latin typeface="Calibri" pitchFamily="34" charset="0"/>
                <a:cs typeface="Arial" charset="0"/>
              </a:defRPr>
            </a:lvl2pPr>
            <a:lvl3pPr marL="1143000" indent="-228600" defTabSz="857250">
              <a:defRPr>
                <a:solidFill>
                  <a:schemeClr val="tx1"/>
                </a:solidFill>
                <a:latin typeface="Calibri" pitchFamily="34" charset="0"/>
                <a:cs typeface="Arial" charset="0"/>
              </a:defRPr>
            </a:lvl3pPr>
            <a:lvl4pPr marL="1600200" indent="-228600" defTabSz="857250">
              <a:defRPr>
                <a:solidFill>
                  <a:schemeClr val="tx1"/>
                </a:solidFill>
                <a:latin typeface="Calibri" pitchFamily="34" charset="0"/>
                <a:cs typeface="Arial" charset="0"/>
              </a:defRPr>
            </a:lvl4pPr>
            <a:lvl5pPr marL="2057400" indent="-228600" defTabSz="857250">
              <a:defRPr>
                <a:solidFill>
                  <a:schemeClr val="tx1"/>
                </a:solidFill>
                <a:latin typeface="Calibri" pitchFamily="34" charset="0"/>
                <a:cs typeface="Arial" charset="0"/>
              </a:defRPr>
            </a:lvl5pPr>
            <a:lvl6pPr marL="2514600" indent="-228600" defTabSz="857250" eaLnBrk="0" fontAlgn="base" hangingPunct="0">
              <a:spcBef>
                <a:spcPct val="0"/>
              </a:spcBef>
              <a:spcAft>
                <a:spcPct val="0"/>
              </a:spcAft>
              <a:defRPr>
                <a:solidFill>
                  <a:schemeClr val="tx1"/>
                </a:solidFill>
                <a:latin typeface="Calibri" pitchFamily="34" charset="0"/>
                <a:cs typeface="Arial" charset="0"/>
              </a:defRPr>
            </a:lvl6pPr>
            <a:lvl7pPr marL="2971800" indent="-228600" defTabSz="857250" eaLnBrk="0" fontAlgn="base" hangingPunct="0">
              <a:spcBef>
                <a:spcPct val="0"/>
              </a:spcBef>
              <a:spcAft>
                <a:spcPct val="0"/>
              </a:spcAft>
              <a:defRPr>
                <a:solidFill>
                  <a:schemeClr val="tx1"/>
                </a:solidFill>
                <a:latin typeface="Calibri" pitchFamily="34" charset="0"/>
                <a:cs typeface="Arial" charset="0"/>
              </a:defRPr>
            </a:lvl7pPr>
            <a:lvl8pPr marL="3429000" indent="-228600" defTabSz="857250" eaLnBrk="0" fontAlgn="base" hangingPunct="0">
              <a:spcBef>
                <a:spcPct val="0"/>
              </a:spcBef>
              <a:spcAft>
                <a:spcPct val="0"/>
              </a:spcAft>
              <a:defRPr>
                <a:solidFill>
                  <a:schemeClr val="tx1"/>
                </a:solidFill>
                <a:latin typeface="Calibri" pitchFamily="34" charset="0"/>
                <a:cs typeface="Arial" charset="0"/>
              </a:defRPr>
            </a:lvl8pPr>
            <a:lvl9pPr marL="3886200" indent="-228600" defTabSz="85725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en-US" sz="2000" dirty="0" smtClean="0">
                <a:solidFill>
                  <a:srgbClr val="FF0000"/>
                </a:solidFill>
                <a:latin typeface="+mn-lt"/>
                <a:ea typeface="ＭＳ Ｐゴシック" charset="-128"/>
              </a:rPr>
              <a:t>Insert a your “Topic-specific” run chart here, and update this each month. See the example run chart below.</a:t>
            </a:r>
          </a:p>
        </p:txBody>
      </p:sp>
      <p:sp>
        <p:nvSpPr>
          <p:cNvPr id="41044" name="TextBox 4"/>
          <p:cNvSpPr txBox="1">
            <a:spLocks noChangeArrowheads="1"/>
          </p:cNvSpPr>
          <p:nvPr/>
        </p:nvSpPr>
        <p:spPr bwMode="auto">
          <a:xfrm rot="-5400000">
            <a:off x="-348456" y="3853656"/>
            <a:ext cx="2438400" cy="369888"/>
          </a:xfrm>
          <a:prstGeom prst="rect">
            <a:avLst/>
          </a:prstGeom>
          <a:noFill/>
          <a:ln w="9525">
            <a:noFill/>
            <a:miter lim="800000"/>
            <a:headEnd/>
            <a:tailEnd/>
          </a:ln>
        </p:spPr>
        <p:txBody>
          <a:bodyPr>
            <a:spAutoFit/>
          </a:bodyPr>
          <a:lstStyle/>
          <a:p>
            <a:r>
              <a:rPr lang="en-US">
                <a:latin typeface="Calibri" pitchFamily="34" charset="0"/>
              </a:rPr>
              <a:t>Number Readmissions</a:t>
            </a:r>
          </a:p>
        </p:txBody>
      </p:sp>
      <p:graphicFrame>
        <p:nvGraphicFramePr>
          <p:cNvPr id="2" name="Chart 7"/>
          <p:cNvGraphicFramePr>
            <a:graphicFrameLocks/>
          </p:cNvGraphicFramePr>
          <p:nvPr>
            <p:extLst>
              <p:ext uri="{D42A27DB-BD31-4B8C-83A1-F6EECF244321}">
                <p14:modId xmlns:p14="http://schemas.microsoft.com/office/powerpoint/2010/main" val="3241369982"/>
              </p:ext>
            </p:extLst>
          </p:nvPr>
        </p:nvGraphicFramePr>
        <p:xfrm>
          <a:off x="871549" y="1127150"/>
          <a:ext cx="7876132" cy="5229200"/>
        </p:xfrm>
        <a:graphic>
          <a:graphicData uri="http://schemas.openxmlformats.org/drawingml/2006/chart">
            <c:chart xmlns:c="http://schemas.openxmlformats.org/drawingml/2006/chart" xmlns:r="http://schemas.openxmlformats.org/officeDocument/2006/relationships" r:id="rId3"/>
          </a:graphicData>
        </a:graphic>
      </p:graphicFrame>
      <p:sp>
        <p:nvSpPr>
          <p:cNvPr id="40966" name="Title 1"/>
          <p:cNvSpPr>
            <a:spLocks/>
          </p:cNvSpPr>
          <p:nvPr/>
        </p:nvSpPr>
        <p:spPr bwMode="auto">
          <a:xfrm>
            <a:off x="385192" y="620688"/>
            <a:ext cx="6563072" cy="1143000"/>
          </a:xfrm>
          <a:prstGeom prst="rect">
            <a:avLst/>
          </a:prstGeom>
          <a:noFill/>
          <a:ln w="9525">
            <a:noFill/>
            <a:miter lim="800000"/>
            <a:headEnd/>
            <a:tailEnd/>
          </a:ln>
        </p:spPr>
        <p:txBody>
          <a:bodyPr anchor="ctr"/>
          <a:lstStyle/>
          <a:p>
            <a:pPr algn="ctr"/>
            <a:r>
              <a:rPr lang="en-US" b="1" dirty="0" smtClean="0">
                <a:solidFill>
                  <a:srgbClr val="00B050"/>
                </a:solidFill>
                <a:latin typeface="Gill Sans MT" panose="020B0502020104020203" pitchFamily="34" charset="0"/>
              </a:rPr>
              <a:t>From </a:t>
            </a:r>
            <a:r>
              <a:rPr lang="en-US" b="1" dirty="0">
                <a:solidFill>
                  <a:srgbClr val="00B050"/>
                </a:solidFill>
                <a:latin typeface="Gill Sans MT" panose="020B0502020104020203" pitchFamily="34" charset="0"/>
              </a:rPr>
              <a:t>100 per quarter to </a:t>
            </a:r>
            <a:r>
              <a:rPr lang="en-US" b="1" dirty="0" smtClean="0">
                <a:solidFill>
                  <a:srgbClr val="00B050"/>
                </a:solidFill>
                <a:latin typeface="Gill Sans MT" panose="020B0502020104020203" pitchFamily="34" charset="0"/>
              </a:rPr>
              <a:t>40 </a:t>
            </a:r>
            <a:r>
              <a:rPr lang="en-US" b="1" dirty="0">
                <a:solidFill>
                  <a:srgbClr val="00B050"/>
                </a:solidFill>
                <a:latin typeface="Gill Sans MT" panose="020B0502020104020203" pitchFamily="34" charset="0"/>
              </a:rPr>
              <a:t>per quarter</a:t>
            </a:r>
            <a:endParaRPr lang="en-US" dirty="0">
              <a:solidFill>
                <a:srgbClr val="00B050"/>
              </a:solidFill>
              <a:latin typeface="Gill Sans MT" panose="020B0502020104020203" pitchFamily="34" charset="0"/>
            </a:endParaRPr>
          </a:p>
        </p:txBody>
      </p:sp>
      <p:sp>
        <p:nvSpPr>
          <p:cNvPr id="3" name="TextBox 2"/>
          <p:cNvSpPr txBox="1"/>
          <p:nvPr/>
        </p:nvSpPr>
        <p:spPr>
          <a:xfrm rot="16200000">
            <a:off x="76199" y="4189512"/>
            <a:ext cx="3048001" cy="307777"/>
          </a:xfrm>
          <a:prstGeom prst="rect">
            <a:avLst/>
          </a:prstGeom>
          <a:noFill/>
        </p:spPr>
        <p:txBody>
          <a:bodyPr wrap="square" rtlCol="0">
            <a:spAutoFit/>
          </a:bodyPr>
          <a:lstStyle/>
          <a:p>
            <a:pPr algn="ctr"/>
            <a:r>
              <a:rPr lang="en-US" sz="1400" dirty="0" smtClean="0"/>
              <a:t>Number of Readmissions</a:t>
            </a:r>
            <a:endParaRPr lang="en-US" sz="1400" dirty="0"/>
          </a:p>
        </p:txBody>
      </p:sp>
      <p:sp>
        <p:nvSpPr>
          <p:cNvPr id="8" name="Title 1"/>
          <p:cNvSpPr txBox="1">
            <a:spLocks/>
          </p:cNvSpPr>
          <p:nvPr/>
        </p:nvSpPr>
        <p:spPr>
          <a:xfrm>
            <a:off x="611560" y="44624"/>
            <a:ext cx="8305800" cy="914400"/>
          </a:xfrm>
          <a:prstGeom prst="rect">
            <a:avLst/>
          </a:prstGeom>
        </p:spPr>
        <p:txBody>
          <a:bodyPr/>
          <a:lstStyle>
            <a:lvl1pPr algn="l" rtl="0" eaLnBrk="0" fontAlgn="base" hangingPunct="0">
              <a:spcBef>
                <a:spcPct val="0"/>
              </a:spcBef>
              <a:spcAft>
                <a:spcPct val="0"/>
              </a:spcAft>
              <a:defRPr sz="3000">
                <a:solidFill>
                  <a:schemeClr val="bg1"/>
                </a:solidFill>
                <a:latin typeface="+mj-lt"/>
                <a:ea typeface="ＭＳ Ｐゴシック" pitchFamily="-123" charset="-128"/>
                <a:cs typeface="ＭＳ Ｐゴシック" pitchFamily="-123" charset="-128"/>
              </a:defRPr>
            </a:lvl1pPr>
            <a:lvl2pPr algn="l" rtl="0" eaLnBrk="0" fontAlgn="base" hangingPunct="0">
              <a:spcBef>
                <a:spcPct val="0"/>
              </a:spcBef>
              <a:spcAft>
                <a:spcPct val="0"/>
              </a:spcAft>
              <a:defRPr sz="3000">
                <a:solidFill>
                  <a:schemeClr val="bg1"/>
                </a:solidFill>
                <a:latin typeface="Arial" charset="0"/>
                <a:ea typeface="ＭＳ Ｐゴシック" pitchFamily="-123" charset="-128"/>
                <a:cs typeface="ＭＳ Ｐゴシック" pitchFamily="-123" charset="-128"/>
              </a:defRPr>
            </a:lvl2pPr>
            <a:lvl3pPr algn="l" rtl="0" eaLnBrk="0" fontAlgn="base" hangingPunct="0">
              <a:spcBef>
                <a:spcPct val="0"/>
              </a:spcBef>
              <a:spcAft>
                <a:spcPct val="0"/>
              </a:spcAft>
              <a:defRPr sz="3000">
                <a:solidFill>
                  <a:schemeClr val="bg1"/>
                </a:solidFill>
                <a:latin typeface="Arial" charset="0"/>
                <a:ea typeface="ＭＳ Ｐゴシック" pitchFamily="-123" charset="-128"/>
                <a:cs typeface="ＭＳ Ｐゴシック" pitchFamily="-123" charset="-128"/>
              </a:defRPr>
            </a:lvl3pPr>
            <a:lvl4pPr algn="l" rtl="0" eaLnBrk="0" fontAlgn="base" hangingPunct="0">
              <a:spcBef>
                <a:spcPct val="0"/>
              </a:spcBef>
              <a:spcAft>
                <a:spcPct val="0"/>
              </a:spcAft>
              <a:defRPr sz="3000">
                <a:solidFill>
                  <a:schemeClr val="bg1"/>
                </a:solidFill>
                <a:latin typeface="Arial" charset="0"/>
                <a:ea typeface="ＭＳ Ｐゴシック" pitchFamily="-123" charset="-128"/>
                <a:cs typeface="ＭＳ Ｐゴシック" pitchFamily="-123" charset="-128"/>
              </a:defRPr>
            </a:lvl4pPr>
            <a:lvl5pPr algn="l" rtl="0" eaLnBrk="0" fontAlgn="base" hangingPunct="0">
              <a:spcBef>
                <a:spcPct val="0"/>
              </a:spcBef>
              <a:spcAft>
                <a:spcPct val="0"/>
              </a:spcAft>
              <a:defRPr sz="3000">
                <a:solidFill>
                  <a:schemeClr val="bg1"/>
                </a:solidFill>
                <a:latin typeface="Arial" charset="0"/>
                <a:ea typeface="ＭＳ Ｐゴシック" pitchFamily="-123" charset="-128"/>
                <a:cs typeface="ＭＳ Ｐゴシック" pitchFamily="-123" charset="-128"/>
              </a:defRPr>
            </a:lvl5pPr>
            <a:lvl6pPr marL="457200" algn="l" rtl="0" fontAlgn="base">
              <a:spcBef>
                <a:spcPct val="0"/>
              </a:spcBef>
              <a:spcAft>
                <a:spcPct val="0"/>
              </a:spcAft>
              <a:defRPr sz="3000">
                <a:solidFill>
                  <a:schemeClr val="bg1"/>
                </a:solidFill>
                <a:latin typeface="Arial" charset="0"/>
              </a:defRPr>
            </a:lvl6pPr>
            <a:lvl7pPr marL="914400" algn="l" rtl="0" fontAlgn="base">
              <a:spcBef>
                <a:spcPct val="0"/>
              </a:spcBef>
              <a:spcAft>
                <a:spcPct val="0"/>
              </a:spcAft>
              <a:defRPr sz="3000">
                <a:solidFill>
                  <a:schemeClr val="bg1"/>
                </a:solidFill>
                <a:latin typeface="Arial" charset="0"/>
              </a:defRPr>
            </a:lvl7pPr>
            <a:lvl8pPr marL="1371600" algn="l" rtl="0" fontAlgn="base">
              <a:spcBef>
                <a:spcPct val="0"/>
              </a:spcBef>
              <a:spcAft>
                <a:spcPct val="0"/>
              </a:spcAft>
              <a:defRPr sz="3000">
                <a:solidFill>
                  <a:schemeClr val="bg1"/>
                </a:solidFill>
                <a:latin typeface="Arial" charset="0"/>
              </a:defRPr>
            </a:lvl8pPr>
            <a:lvl9pPr marL="1828800" algn="l" rtl="0" fontAlgn="base">
              <a:spcBef>
                <a:spcPct val="0"/>
              </a:spcBef>
              <a:spcAft>
                <a:spcPct val="0"/>
              </a:spcAft>
              <a:defRPr sz="3000">
                <a:solidFill>
                  <a:schemeClr val="bg1"/>
                </a:solidFill>
                <a:latin typeface="Arial" charset="0"/>
              </a:defRPr>
            </a:lvl9pPr>
          </a:lstStyle>
          <a:p>
            <a:r>
              <a:rPr lang="en-US" sz="4400" b="1" dirty="0" smtClean="0">
                <a:latin typeface="Gill Sans MT" panose="020B0502020104020203" pitchFamily="34" charset="0"/>
              </a:rPr>
              <a:t>2013 Reducing Readmissions</a:t>
            </a:r>
            <a:endParaRPr lang="en-US" sz="4400" b="1" dirty="0">
              <a:latin typeface="Gill Sans MT" panose="020B0502020104020203" pitchFamily="34" charset="0"/>
            </a:endParaRPr>
          </a:p>
        </p:txBody>
      </p:sp>
      <p:pic>
        <p:nvPicPr>
          <p:cNvPr id="9" name="Picture 2" descr="T:\Externally Funded Projects\HEN - CMS - 80298\Getting Work Done\SLHQ\Marketing and Recruitment\New Logos\SLHQ3-18-14RevOLrgb.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3454" y="6101288"/>
            <a:ext cx="1803042" cy="6400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HAEmblem"/>
          <p:cNvPicPr>
            <a:picLocks noChangeAspect="1" noChangeArrowheads="1"/>
          </p:cNvPicPr>
          <p:nvPr/>
        </p:nvPicPr>
        <p:blipFill>
          <a:blip r:embed="rId5"/>
          <a:srcRect/>
          <a:stretch>
            <a:fillRect/>
          </a:stretch>
        </p:blipFill>
        <p:spPr bwMode="auto">
          <a:xfrm>
            <a:off x="555763" y="6061938"/>
            <a:ext cx="1063909" cy="607422"/>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pPr>
              <a:defRPr/>
            </a:pPr>
            <a:fld id="{98FCAFDE-D75F-4E10-8201-4CCEAD76C6A9}" type="slidenum">
              <a:rPr lang="en-US" smtClean="0"/>
              <a:pPr>
                <a:defRPr/>
              </a:pPr>
              <a:t>11</a:t>
            </a:fld>
            <a:endParaRPr lang="en-US"/>
          </a:p>
        </p:txBody>
      </p:sp>
    </p:spTree>
    <p:extLst>
      <p:ext uri="{BB962C8B-B14F-4D97-AF65-F5344CB8AC3E}">
        <p14:creationId xmlns:p14="http://schemas.microsoft.com/office/powerpoint/2010/main" val="472615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388424" cy="914400"/>
          </a:xfrm>
        </p:spPr>
        <p:txBody>
          <a:bodyPr/>
          <a:lstStyle/>
          <a:p>
            <a:r>
              <a:rPr lang="en-US" sz="4400" b="1" dirty="0" smtClean="0">
                <a:latin typeface="Gill Sans MT" panose="020B0502020104020203" pitchFamily="34" charset="0"/>
              </a:rPr>
              <a:t>Successes and Opportunities</a:t>
            </a:r>
            <a:endParaRPr lang="en-US" sz="4400" b="1" dirty="0">
              <a:latin typeface="Gill Sans MT" panose="020B0502020104020203" pitchFamily="34" charset="0"/>
            </a:endParaRPr>
          </a:p>
        </p:txBody>
      </p:sp>
      <p:sp>
        <p:nvSpPr>
          <p:cNvPr id="7" name="Content Placeholder 4"/>
          <p:cNvSpPr txBox="1">
            <a:spLocks/>
          </p:cNvSpPr>
          <p:nvPr/>
        </p:nvSpPr>
        <p:spPr bwMode="auto">
          <a:xfrm>
            <a:off x="899632" y="1124744"/>
            <a:ext cx="7920840" cy="345638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har char="•"/>
              <a:defRPr sz="2000">
                <a:solidFill>
                  <a:srgbClr val="000099"/>
                </a:solidFill>
                <a:latin typeface="+mn-lt"/>
                <a:ea typeface="ＭＳ Ｐゴシック" pitchFamily="-123" charset="-128"/>
                <a:cs typeface="ＭＳ Ｐゴシック" pitchFamily="-123" charset="-128"/>
              </a:defRPr>
            </a:lvl1pPr>
            <a:lvl2pPr marL="742950" indent="-285750" algn="l" rtl="0" eaLnBrk="0" fontAlgn="base" hangingPunct="0">
              <a:spcBef>
                <a:spcPct val="20000"/>
              </a:spcBef>
              <a:spcAft>
                <a:spcPct val="0"/>
              </a:spcAft>
              <a:buChar char="–"/>
              <a:defRPr sz="2000">
                <a:solidFill>
                  <a:srgbClr val="000099"/>
                </a:solidFill>
                <a:latin typeface="+mn-lt"/>
                <a:ea typeface="ＭＳ Ｐゴシック" pitchFamily="-123" charset="-128"/>
              </a:defRPr>
            </a:lvl2pPr>
            <a:lvl3pPr marL="1143000" indent="-228600" algn="l" rtl="0" eaLnBrk="0" fontAlgn="base" hangingPunct="0">
              <a:spcBef>
                <a:spcPct val="20000"/>
              </a:spcBef>
              <a:spcAft>
                <a:spcPct val="0"/>
              </a:spcAft>
              <a:buChar char="•"/>
              <a:defRPr sz="2000">
                <a:solidFill>
                  <a:srgbClr val="000099"/>
                </a:solidFill>
                <a:latin typeface="+mn-lt"/>
                <a:ea typeface="ＭＳ Ｐゴシック" pitchFamily="-123" charset="-128"/>
              </a:defRPr>
            </a:lvl3pPr>
            <a:lvl4pPr marL="1600200" indent="-228600" algn="l" rtl="0" eaLnBrk="0" fontAlgn="base" hangingPunct="0">
              <a:spcBef>
                <a:spcPct val="20000"/>
              </a:spcBef>
              <a:spcAft>
                <a:spcPct val="0"/>
              </a:spcAft>
              <a:buChar char="–"/>
              <a:defRPr sz="2000">
                <a:solidFill>
                  <a:srgbClr val="000099"/>
                </a:solidFill>
                <a:latin typeface="+mn-lt"/>
                <a:ea typeface="ＭＳ Ｐゴシック" pitchFamily="-123" charset="-128"/>
              </a:defRPr>
            </a:lvl4pPr>
            <a:lvl5pPr marL="2057400" indent="-228600" algn="l" rtl="0" eaLnBrk="0" fontAlgn="base" hangingPunct="0">
              <a:spcBef>
                <a:spcPct val="20000"/>
              </a:spcBef>
              <a:spcAft>
                <a:spcPct val="0"/>
              </a:spcAft>
              <a:buChar char="»"/>
              <a:defRPr sz="2000">
                <a:solidFill>
                  <a:srgbClr val="000099"/>
                </a:solidFill>
                <a:latin typeface="+mn-lt"/>
                <a:ea typeface="ＭＳ Ｐゴシック" pitchFamily="-123" charset="-128"/>
              </a:defRPr>
            </a:lvl5pPr>
            <a:lvl6pPr marL="2514600" indent="-228600" algn="l" rtl="0" fontAlgn="base">
              <a:spcBef>
                <a:spcPct val="20000"/>
              </a:spcBef>
              <a:spcAft>
                <a:spcPct val="0"/>
              </a:spcAft>
              <a:buChar char="»"/>
              <a:defRPr sz="2000">
                <a:solidFill>
                  <a:srgbClr val="000099"/>
                </a:solidFill>
                <a:latin typeface="+mn-lt"/>
              </a:defRPr>
            </a:lvl6pPr>
            <a:lvl7pPr marL="2971800" indent="-228600" algn="l" rtl="0" fontAlgn="base">
              <a:spcBef>
                <a:spcPct val="20000"/>
              </a:spcBef>
              <a:spcAft>
                <a:spcPct val="0"/>
              </a:spcAft>
              <a:buChar char="»"/>
              <a:defRPr sz="2000">
                <a:solidFill>
                  <a:srgbClr val="000099"/>
                </a:solidFill>
                <a:latin typeface="+mn-lt"/>
              </a:defRPr>
            </a:lvl7pPr>
            <a:lvl8pPr marL="3429000" indent="-228600" algn="l" rtl="0" fontAlgn="base">
              <a:spcBef>
                <a:spcPct val="20000"/>
              </a:spcBef>
              <a:spcAft>
                <a:spcPct val="0"/>
              </a:spcAft>
              <a:buChar char="»"/>
              <a:defRPr sz="2000">
                <a:solidFill>
                  <a:srgbClr val="000099"/>
                </a:solidFill>
                <a:latin typeface="+mn-lt"/>
              </a:defRPr>
            </a:lvl8pPr>
            <a:lvl9pPr marL="3886200" indent="-228600" algn="l" rtl="0" fontAlgn="base">
              <a:spcBef>
                <a:spcPct val="20000"/>
              </a:spcBef>
              <a:spcAft>
                <a:spcPct val="0"/>
              </a:spcAft>
              <a:buChar char="»"/>
              <a:defRPr sz="2000">
                <a:solidFill>
                  <a:srgbClr val="000099"/>
                </a:solidFill>
                <a:latin typeface="+mn-lt"/>
              </a:defRPr>
            </a:lvl9pPr>
          </a:lstStyle>
          <a:p>
            <a:pPr fontAlgn="auto">
              <a:spcAft>
                <a:spcPts val="0"/>
              </a:spcAft>
              <a:buFont typeface="Arial" pitchFamily="34" charset="0"/>
              <a:buChar char="•"/>
              <a:defRPr/>
            </a:pPr>
            <a:r>
              <a:rPr lang="en-US" sz="2800" dirty="0" smtClean="0">
                <a:latin typeface="Gill Sans MT" panose="020B0502020104020203" pitchFamily="34" charset="0"/>
              </a:rPr>
              <a:t>Benchmarking with the best and not the average (mean scores)</a:t>
            </a:r>
          </a:p>
          <a:p>
            <a:pPr marL="0" indent="0" fontAlgn="auto">
              <a:spcAft>
                <a:spcPts val="0"/>
              </a:spcAft>
              <a:buFontTx/>
              <a:buNone/>
              <a:defRPr/>
            </a:pPr>
            <a:endParaRPr lang="en-US" sz="2800" dirty="0" smtClean="0">
              <a:latin typeface="Gill Sans MT" panose="020B0502020104020203" pitchFamily="34" charset="0"/>
            </a:endParaRPr>
          </a:p>
          <a:p>
            <a:pPr fontAlgn="auto">
              <a:spcAft>
                <a:spcPts val="0"/>
              </a:spcAft>
              <a:buFont typeface="Arial"/>
              <a:buChar char="•"/>
              <a:defRPr/>
            </a:pPr>
            <a:r>
              <a:rPr lang="en-US" sz="2800" dirty="0" smtClean="0">
                <a:latin typeface="Gill Sans MT" panose="020B0502020104020203" pitchFamily="34" charset="0"/>
              </a:rPr>
              <a:t>Looking outside our four walls</a:t>
            </a:r>
          </a:p>
          <a:p>
            <a:pPr lvl="1" fontAlgn="auto">
              <a:spcAft>
                <a:spcPts val="0"/>
              </a:spcAft>
              <a:buFont typeface="Arial"/>
              <a:buChar char="•"/>
              <a:defRPr/>
            </a:pPr>
            <a:r>
              <a:rPr lang="en-US" sz="2800" dirty="0" smtClean="0">
                <a:latin typeface="Gill Sans MT" panose="020B0502020104020203" pitchFamily="34" charset="0"/>
              </a:rPr>
              <a:t>Establishing relationships with LTC facilities</a:t>
            </a:r>
          </a:p>
          <a:p>
            <a:pPr lvl="1" fontAlgn="auto">
              <a:spcAft>
                <a:spcPts val="0"/>
              </a:spcAft>
              <a:buFont typeface="Arial"/>
              <a:buChar char="•"/>
              <a:defRPr/>
            </a:pPr>
            <a:r>
              <a:rPr lang="en-US" sz="2800" dirty="0" smtClean="0">
                <a:latin typeface="Gill Sans MT" panose="020B0502020104020203" pitchFamily="34" charset="0"/>
              </a:rPr>
              <a:t>Collaborating and sharing with other hospitals</a:t>
            </a:r>
          </a:p>
          <a:p>
            <a:pPr lvl="1" fontAlgn="auto">
              <a:spcAft>
                <a:spcPts val="0"/>
              </a:spcAft>
              <a:buFont typeface="Arial"/>
              <a:buChar char="•"/>
              <a:defRPr/>
            </a:pPr>
            <a:endParaRPr lang="en-US" sz="2800" dirty="0">
              <a:latin typeface="Gill Sans MT" panose="020B0502020104020203" pitchFamily="34" charset="0"/>
            </a:endParaRPr>
          </a:p>
          <a:p>
            <a:pPr fontAlgn="auto">
              <a:spcAft>
                <a:spcPts val="0"/>
              </a:spcAft>
              <a:buFont typeface="Arial"/>
              <a:buChar char="•"/>
              <a:defRPr/>
            </a:pPr>
            <a:r>
              <a:rPr lang="en-US" sz="2800" dirty="0" smtClean="0">
                <a:latin typeface="Gill Sans MT" panose="020B0502020104020203" pitchFamily="34" charset="0"/>
              </a:rPr>
              <a:t>Clinical integration with competitor hospital</a:t>
            </a:r>
            <a:endParaRPr lang="en-US" sz="2800" dirty="0">
              <a:latin typeface="Gill Sans MT" panose="020B0502020104020203" pitchFamily="34" charset="0"/>
            </a:endParaRPr>
          </a:p>
        </p:txBody>
      </p:sp>
      <p:pic>
        <p:nvPicPr>
          <p:cNvPr id="11" name="Picture 2" descr="T:\Externally Funded Projects\HEN - CMS - 80298\Getting Work Done\SLHQ\Marketing and Recruitment\New Logos\SLHQ3-18-14RevOLrgb.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3454" y="6101288"/>
            <a:ext cx="1803042" cy="6400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HAEmblem"/>
          <p:cNvPicPr>
            <a:picLocks noChangeAspect="1" noChangeArrowheads="1"/>
          </p:cNvPicPr>
          <p:nvPr/>
        </p:nvPicPr>
        <p:blipFill>
          <a:blip r:embed="rId3"/>
          <a:srcRect/>
          <a:stretch>
            <a:fillRect/>
          </a:stretch>
        </p:blipFill>
        <p:spPr bwMode="auto">
          <a:xfrm>
            <a:off x="555763" y="6061938"/>
            <a:ext cx="1063909" cy="607422"/>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p>
            <a:pPr>
              <a:defRPr/>
            </a:pPr>
            <a:fld id="{1F90DEF1-E22A-48F2-9A49-0B5C070CFB7B}" type="slidenum">
              <a:rPr lang="en-US" smtClean="0"/>
              <a:pPr>
                <a:defRPr/>
              </a:pPr>
              <a:t>12</a:t>
            </a:fld>
            <a:endParaRPr lang="en-US"/>
          </a:p>
        </p:txBody>
      </p:sp>
    </p:spTree>
    <p:extLst>
      <p:ext uri="{BB962C8B-B14F-4D97-AF65-F5344CB8AC3E}">
        <p14:creationId xmlns:p14="http://schemas.microsoft.com/office/powerpoint/2010/main" val="2875028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176" y="0"/>
            <a:ext cx="8702352" cy="914400"/>
          </a:xfrm>
        </p:spPr>
        <p:txBody>
          <a:bodyPr/>
          <a:lstStyle/>
          <a:p>
            <a:r>
              <a:rPr lang="en-US" sz="4400" b="1" dirty="0" smtClean="0">
                <a:latin typeface="Gill Sans MT" panose="020B0502020104020203" pitchFamily="34" charset="0"/>
              </a:rPr>
              <a:t>Next Steps</a:t>
            </a:r>
            <a:endParaRPr lang="en-US" sz="4400" b="1" dirty="0">
              <a:latin typeface="Gill Sans MT" panose="020B0502020104020203" pitchFamily="34" charset="0"/>
            </a:endParaRPr>
          </a:p>
        </p:txBody>
      </p:sp>
      <p:sp>
        <p:nvSpPr>
          <p:cNvPr id="7" name="Content Placeholder 2"/>
          <p:cNvSpPr txBox="1">
            <a:spLocks/>
          </p:cNvSpPr>
          <p:nvPr/>
        </p:nvSpPr>
        <p:spPr bwMode="auto">
          <a:xfrm>
            <a:off x="921336" y="1077016"/>
            <a:ext cx="7848600" cy="48737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Char char="•"/>
              <a:defRPr sz="2000">
                <a:solidFill>
                  <a:srgbClr val="000099"/>
                </a:solidFill>
                <a:latin typeface="+mn-lt"/>
                <a:ea typeface="ＭＳ Ｐゴシック" pitchFamily="-123" charset="-128"/>
                <a:cs typeface="ＭＳ Ｐゴシック" pitchFamily="-123" charset="-128"/>
              </a:defRPr>
            </a:lvl1pPr>
            <a:lvl2pPr marL="742950" indent="-285750" algn="l" rtl="0" eaLnBrk="0" fontAlgn="base" hangingPunct="0">
              <a:spcBef>
                <a:spcPct val="20000"/>
              </a:spcBef>
              <a:spcAft>
                <a:spcPct val="0"/>
              </a:spcAft>
              <a:buChar char="–"/>
              <a:defRPr sz="2000">
                <a:solidFill>
                  <a:srgbClr val="000099"/>
                </a:solidFill>
                <a:latin typeface="+mn-lt"/>
                <a:ea typeface="ＭＳ Ｐゴシック" pitchFamily="-123" charset="-128"/>
              </a:defRPr>
            </a:lvl2pPr>
            <a:lvl3pPr marL="1143000" indent="-228600" algn="l" rtl="0" eaLnBrk="0" fontAlgn="base" hangingPunct="0">
              <a:spcBef>
                <a:spcPct val="20000"/>
              </a:spcBef>
              <a:spcAft>
                <a:spcPct val="0"/>
              </a:spcAft>
              <a:buChar char="•"/>
              <a:defRPr sz="2000">
                <a:solidFill>
                  <a:srgbClr val="000099"/>
                </a:solidFill>
                <a:latin typeface="+mn-lt"/>
                <a:ea typeface="ＭＳ Ｐゴシック" pitchFamily="-123" charset="-128"/>
              </a:defRPr>
            </a:lvl3pPr>
            <a:lvl4pPr marL="1600200" indent="-228600" algn="l" rtl="0" eaLnBrk="0" fontAlgn="base" hangingPunct="0">
              <a:spcBef>
                <a:spcPct val="20000"/>
              </a:spcBef>
              <a:spcAft>
                <a:spcPct val="0"/>
              </a:spcAft>
              <a:buChar char="–"/>
              <a:defRPr sz="2000">
                <a:solidFill>
                  <a:srgbClr val="000099"/>
                </a:solidFill>
                <a:latin typeface="+mn-lt"/>
                <a:ea typeface="ＭＳ Ｐゴシック" pitchFamily="-123" charset="-128"/>
              </a:defRPr>
            </a:lvl4pPr>
            <a:lvl5pPr marL="2057400" indent="-228600" algn="l" rtl="0" eaLnBrk="0" fontAlgn="base" hangingPunct="0">
              <a:spcBef>
                <a:spcPct val="20000"/>
              </a:spcBef>
              <a:spcAft>
                <a:spcPct val="0"/>
              </a:spcAft>
              <a:buChar char="»"/>
              <a:defRPr sz="2000">
                <a:solidFill>
                  <a:srgbClr val="000099"/>
                </a:solidFill>
                <a:latin typeface="+mn-lt"/>
                <a:ea typeface="ＭＳ Ｐゴシック" pitchFamily="-123" charset="-128"/>
              </a:defRPr>
            </a:lvl5pPr>
            <a:lvl6pPr marL="2514600" indent="-228600" algn="l" rtl="0" fontAlgn="base">
              <a:spcBef>
                <a:spcPct val="20000"/>
              </a:spcBef>
              <a:spcAft>
                <a:spcPct val="0"/>
              </a:spcAft>
              <a:buChar char="»"/>
              <a:defRPr sz="2000">
                <a:solidFill>
                  <a:srgbClr val="000099"/>
                </a:solidFill>
                <a:latin typeface="+mn-lt"/>
              </a:defRPr>
            </a:lvl6pPr>
            <a:lvl7pPr marL="2971800" indent="-228600" algn="l" rtl="0" fontAlgn="base">
              <a:spcBef>
                <a:spcPct val="20000"/>
              </a:spcBef>
              <a:spcAft>
                <a:spcPct val="0"/>
              </a:spcAft>
              <a:buChar char="»"/>
              <a:defRPr sz="2000">
                <a:solidFill>
                  <a:srgbClr val="000099"/>
                </a:solidFill>
                <a:latin typeface="+mn-lt"/>
              </a:defRPr>
            </a:lvl7pPr>
            <a:lvl8pPr marL="3429000" indent="-228600" algn="l" rtl="0" fontAlgn="base">
              <a:spcBef>
                <a:spcPct val="20000"/>
              </a:spcBef>
              <a:spcAft>
                <a:spcPct val="0"/>
              </a:spcAft>
              <a:buChar char="»"/>
              <a:defRPr sz="2000">
                <a:solidFill>
                  <a:srgbClr val="000099"/>
                </a:solidFill>
                <a:latin typeface="+mn-lt"/>
              </a:defRPr>
            </a:lvl8pPr>
            <a:lvl9pPr marL="3886200" indent="-228600" algn="l" rtl="0" fontAlgn="base">
              <a:spcBef>
                <a:spcPct val="20000"/>
              </a:spcBef>
              <a:spcAft>
                <a:spcPct val="0"/>
              </a:spcAft>
              <a:buChar char="»"/>
              <a:defRPr sz="2000">
                <a:solidFill>
                  <a:srgbClr val="000099"/>
                </a:solidFill>
                <a:latin typeface="+mn-lt"/>
              </a:defRPr>
            </a:lvl9pPr>
          </a:lstStyle>
          <a:p>
            <a:pPr marL="0" indent="0">
              <a:buFontTx/>
              <a:buNone/>
            </a:pPr>
            <a:r>
              <a:rPr lang="en-US" sz="2800" b="1" dirty="0" smtClean="0"/>
              <a:t>Ongoing </a:t>
            </a:r>
            <a:r>
              <a:rPr lang="en-US" sz="2800" b="1" dirty="0" smtClean="0">
                <a:latin typeface="Gill Sans MT" panose="020B0502020104020203" pitchFamily="34" charset="0"/>
              </a:rPr>
              <a:t>work to improve and sustain outcomes:</a:t>
            </a:r>
          </a:p>
          <a:p>
            <a:pPr lvl="1"/>
            <a:r>
              <a:rPr lang="en-US" sz="2800" dirty="0" smtClean="0">
                <a:latin typeface="Gill Sans MT" panose="020B0502020104020203" pitchFamily="34" charset="0"/>
              </a:rPr>
              <a:t>Continuing to build the foundation for clinical integration</a:t>
            </a:r>
          </a:p>
          <a:p>
            <a:pPr lvl="1"/>
            <a:r>
              <a:rPr lang="en-US" sz="2800" dirty="0" smtClean="0">
                <a:latin typeface="Gill Sans MT" panose="020B0502020104020203" pitchFamily="34" charset="0"/>
              </a:rPr>
              <a:t>Hardwiring processes</a:t>
            </a:r>
          </a:p>
          <a:p>
            <a:pPr lvl="2"/>
            <a:r>
              <a:rPr lang="en-US" sz="2800" dirty="0" smtClean="0">
                <a:latin typeface="Gill Sans MT" panose="020B0502020104020203" pitchFamily="34" charset="0"/>
              </a:rPr>
              <a:t>Developing operational rhythm for departments</a:t>
            </a:r>
          </a:p>
          <a:p>
            <a:pPr lvl="3"/>
            <a:r>
              <a:rPr lang="en-US" sz="2800" dirty="0" smtClean="0">
                <a:latin typeface="Gill Sans MT" panose="020B0502020104020203" pitchFamily="34" charset="0"/>
              </a:rPr>
              <a:t>Quality Variance Reports</a:t>
            </a:r>
          </a:p>
          <a:p>
            <a:pPr lvl="3"/>
            <a:r>
              <a:rPr lang="en-US" sz="2800" dirty="0" smtClean="0">
                <a:latin typeface="Gill Sans MT" panose="020B0502020104020203" pitchFamily="34" charset="0"/>
              </a:rPr>
              <a:t>Quality Audit Checklist</a:t>
            </a:r>
          </a:p>
          <a:p>
            <a:pPr lvl="1"/>
            <a:r>
              <a:rPr lang="en-US" sz="2800" dirty="0" smtClean="0">
                <a:latin typeface="Gill Sans MT" panose="020B0502020104020203" pitchFamily="34" charset="0"/>
              </a:rPr>
              <a:t>Recently created a repository where all department and service line dashboards and quality audit checks will be saved and routinely updated</a:t>
            </a:r>
          </a:p>
          <a:p>
            <a:pPr lvl="2"/>
            <a:r>
              <a:rPr lang="en-US" sz="2800" dirty="0" smtClean="0">
                <a:latin typeface="Gill Sans MT" panose="020B0502020104020203" pitchFamily="34" charset="0"/>
              </a:rPr>
              <a:t>Dashboards to include definition page</a:t>
            </a:r>
          </a:p>
          <a:p>
            <a:pPr marL="365760" lvl="1" indent="0">
              <a:buFontTx/>
              <a:buNone/>
            </a:pPr>
            <a:endParaRPr lang="en-US" dirty="0" smtClean="0"/>
          </a:p>
          <a:p>
            <a:pPr marL="365760" lvl="1" indent="0">
              <a:buFontTx/>
              <a:buNone/>
            </a:pPr>
            <a:endParaRPr lang="en-US" dirty="0" smtClean="0"/>
          </a:p>
        </p:txBody>
      </p:sp>
      <p:pic>
        <p:nvPicPr>
          <p:cNvPr id="11" name="Picture 2" descr="T:\Externally Funded Projects\HEN - CMS - 80298\Getting Work Done\SLHQ\Marketing and Recruitment\New Logos\SLHQ3-18-14RevOLrgb.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3454" y="6101288"/>
            <a:ext cx="1803042" cy="6400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HAEmblem"/>
          <p:cNvPicPr>
            <a:picLocks noChangeAspect="1" noChangeArrowheads="1"/>
          </p:cNvPicPr>
          <p:nvPr/>
        </p:nvPicPr>
        <p:blipFill>
          <a:blip r:embed="rId3"/>
          <a:srcRect/>
          <a:stretch>
            <a:fillRect/>
          </a:stretch>
        </p:blipFill>
        <p:spPr bwMode="auto">
          <a:xfrm>
            <a:off x="555763" y="6061938"/>
            <a:ext cx="1063909" cy="607422"/>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p>
            <a:pPr>
              <a:defRPr/>
            </a:pPr>
            <a:fld id="{1F90DEF1-E22A-48F2-9A49-0B5C070CFB7B}" type="slidenum">
              <a:rPr lang="en-US" smtClean="0"/>
              <a:pPr>
                <a:defRPr/>
              </a:pPr>
              <a:t>13</a:t>
            </a:fld>
            <a:endParaRPr lang="en-US"/>
          </a:p>
        </p:txBody>
      </p:sp>
    </p:spTree>
    <p:extLst>
      <p:ext uri="{BB962C8B-B14F-4D97-AF65-F5344CB8AC3E}">
        <p14:creationId xmlns:p14="http://schemas.microsoft.com/office/powerpoint/2010/main" val="3122995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3568" y="1484784"/>
            <a:ext cx="8460432" cy="2026570"/>
          </a:xfrm>
        </p:spPr>
        <p:txBody>
          <a:bodyPr>
            <a:noAutofit/>
          </a:bodyPr>
          <a:lstStyle/>
          <a:p>
            <a:pPr algn="ctr" eaLnBrk="1" fontAlgn="auto" hangingPunct="1">
              <a:spcAft>
                <a:spcPts val="0"/>
              </a:spcAft>
              <a:defRPr/>
            </a:pPr>
            <a:r>
              <a:rPr lang="en-US" altLang="en-US" b="1" dirty="0" smtClean="0">
                <a:solidFill>
                  <a:schemeClr val="tx1"/>
                </a:solidFill>
                <a:effectLst/>
                <a:latin typeface="Gill Sans MT" panose="020B0502020104020203" pitchFamily="34" charset="0"/>
                <a:cs typeface="Arial" charset="0"/>
              </a:rPr>
              <a:t>Engaging the Board in Harm Reduction </a:t>
            </a:r>
            <a:br>
              <a:rPr lang="en-US" altLang="en-US" b="1" dirty="0" smtClean="0">
                <a:solidFill>
                  <a:schemeClr val="tx1"/>
                </a:solidFill>
                <a:effectLst/>
                <a:latin typeface="Gill Sans MT" panose="020B0502020104020203" pitchFamily="34" charset="0"/>
                <a:cs typeface="Arial" charset="0"/>
              </a:rPr>
            </a:br>
            <a:r>
              <a:rPr lang="en-US" altLang="en-US" b="1" dirty="0" smtClean="0">
                <a:solidFill>
                  <a:schemeClr val="tx1"/>
                </a:solidFill>
                <a:effectLst/>
                <a:latin typeface="Gill Sans MT" panose="020B0502020104020203" pitchFamily="34" charset="0"/>
                <a:cs typeface="Arial" charset="0"/>
              </a:rPr>
              <a:t>at a </a:t>
            </a:r>
            <a:br>
              <a:rPr lang="en-US" altLang="en-US" b="1" dirty="0" smtClean="0">
                <a:solidFill>
                  <a:schemeClr val="tx1"/>
                </a:solidFill>
                <a:effectLst/>
                <a:latin typeface="Gill Sans MT" panose="020B0502020104020203" pitchFamily="34" charset="0"/>
                <a:cs typeface="Arial" charset="0"/>
              </a:rPr>
            </a:br>
            <a:r>
              <a:rPr lang="en-US" altLang="en-US" b="1" dirty="0" smtClean="0">
                <a:solidFill>
                  <a:schemeClr val="tx1"/>
                </a:solidFill>
                <a:effectLst/>
                <a:latin typeface="Gill Sans MT" panose="020B0502020104020203" pitchFamily="34" charset="0"/>
                <a:cs typeface="Arial" charset="0"/>
              </a:rPr>
              <a:t>Rural New York State Hospital</a:t>
            </a:r>
            <a:r>
              <a:rPr lang="en-US" altLang="en-US" sz="3600" b="0" dirty="0" smtClean="0">
                <a:solidFill>
                  <a:schemeClr val="tx1"/>
                </a:solidFill>
                <a:effectLst/>
              </a:rPr>
              <a:t/>
            </a:r>
            <a:br>
              <a:rPr lang="en-US" altLang="en-US" sz="3600" b="0" dirty="0" smtClean="0">
                <a:solidFill>
                  <a:schemeClr val="tx1"/>
                </a:solidFill>
                <a:effectLst/>
              </a:rPr>
            </a:br>
            <a:endParaRPr lang="en-US" altLang="en-US" sz="3600" b="0" dirty="0" smtClean="0">
              <a:solidFill>
                <a:schemeClr val="tx1"/>
              </a:solidFill>
              <a:effectLst/>
            </a:endParaRPr>
          </a:p>
        </p:txBody>
      </p:sp>
      <p:sp>
        <p:nvSpPr>
          <p:cNvPr id="9219" name="Rectangle 3"/>
          <p:cNvSpPr>
            <a:spLocks noGrp="1" noChangeArrowheads="1"/>
          </p:cNvSpPr>
          <p:nvPr>
            <p:ph type="subTitle" idx="1"/>
          </p:nvPr>
        </p:nvSpPr>
        <p:spPr>
          <a:xfrm>
            <a:off x="5090592" y="3964111"/>
            <a:ext cx="3634680" cy="1739900"/>
          </a:xfrm>
        </p:spPr>
        <p:txBody>
          <a:bodyPr/>
          <a:lstStyle/>
          <a:p>
            <a:pPr marR="0" algn="ctr" eaLnBrk="1" hangingPunct="1">
              <a:lnSpc>
                <a:spcPct val="80000"/>
              </a:lnSpc>
            </a:pPr>
            <a:r>
              <a:rPr lang="en-US" altLang="en-US" sz="1800" b="1" dirty="0" smtClean="0">
                <a:solidFill>
                  <a:schemeClr val="tx1"/>
                </a:solidFill>
                <a:latin typeface="Gill Sans MT" panose="020B0502020104020203" pitchFamily="34" charset="0"/>
                <a:cs typeface="Arial" charset="0"/>
              </a:rPr>
              <a:t>Frederick Goldberg, MD</a:t>
            </a:r>
          </a:p>
          <a:p>
            <a:pPr marR="0" algn="ctr" eaLnBrk="1" hangingPunct="1">
              <a:lnSpc>
                <a:spcPct val="80000"/>
              </a:lnSpc>
            </a:pPr>
            <a:r>
              <a:rPr lang="en-US" altLang="en-US" sz="1800" b="1" dirty="0" smtClean="0">
                <a:solidFill>
                  <a:schemeClr val="tx1"/>
                </a:solidFill>
                <a:latin typeface="Gill Sans MT" panose="020B0502020104020203" pitchFamily="34" charset="0"/>
                <a:cs typeface="Arial" charset="0"/>
              </a:rPr>
              <a:t>VPMA / Chief Medical Officer</a:t>
            </a:r>
          </a:p>
          <a:p>
            <a:pPr marR="0" algn="ctr" eaLnBrk="1" hangingPunct="1">
              <a:lnSpc>
                <a:spcPct val="80000"/>
              </a:lnSpc>
            </a:pPr>
            <a:r>
              <a:rPr lang="en-US" altLang="en-US" sz="1800" b="1" dirty="0" smtClean="0">
                <a:solidFill>
                  <a:schemeClr val="tx1"/>
                </a:solidFill>
                <a:latin typeface="Gill Sans MT" panose="020B0502020104020203" pitchFamily="34" charset="0"/>
                <a:cs typeface="Arial" charset="0"/>
              </a:rPr>
              <a:t>Nathan </a:t>
            </a:r>
            <a:r>
              <a:rPr lang="en-US" altLang="en-US" sz="1800" b="1" dirty="0" err="1" smtClean="0">
                <a:solidFill>
                  <a:schemeClr val="tx1"/>
                </a:solidFill>
                <a:latin typeface="Gill Sans MT" panose="020B0502020104020203" pitchFamily="34" charset="0"/>
                <a:cs typeface="Arial" charset="0"/>
              </a:rPr>
              <a:t>Littauer</a:t>
            </a:r>
            <a:r>
              <a:rPr lang="en-US" altLang="en-US" sz="1800" b="1" dirty="0" smtClean="0">
                <a:solidFill>
                  <a:schemeClr val="tx1"/>
                </a:solidFill>
                <a:latin typeface="Gill Sans MT" panose="020B0502020104020203" pitchFamily="34" charset="0"/>
                <a:cs typeface="Arial" charset="0"/>
              </a:rPr>
              <a:t> Hospital </a:t>
            </a:r>
          </a:p>
          <a:p>
            <a:pPr marR="0" algn="ctr" eaLnBrk="1" hangingPunct="1">
              <a:lnSpc>
                <a:spcPct val="80000"/>
              </a:lnSpc>
            </a:pPr>
            <a:r>
              <a:rPr lang="en-US" altLang="en-US" sz="1800" b="1" dirty="0" smtClean="0">
                <a:solidFill>
                  <a:schemeClr val="tx1"/>
                </a:solidFill>
                <a:latin typeface="Gill Sans MT" panose="020B0502020104020203" pitchFamily="34" charset="0"/>
                <a:cs typeface="Arial" charset="0"/>
              </a:rPr>
              <a:t>Gloversville, New York </a:t>
            </a:r>
          </a:p>
        </p:txBody>
      </p:sp>
      <p:pic>
        <p:nvPicPr>
          <p:cNvPr id="922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154958"/>
            <a:ext cx="41910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572247"/>
            <a:ext cx="187642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5711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p:txBody>
          <a:bodyPr/>
          <a:lstStyle/>
          <a:p>
            <a:pPr>
              <a:buClr>
                <a:srgbClr val="000066"/>
              </a:buClr>
            </a:pPr>
            <a:r>
              <a:rPr lang="en-US" altLang="en-US" sz="2800" dirty="0">
                <a:latin typeface="Gill Sans MT" panose="020B0502020104020203" pitchFamily="34" charset="0"/>
              </a:rPr>
              <a:t>Understand some of the unique features of a small rural community hospital that influence its ability to implement patient safety initiatives. </a:t>
            </a:r>
          </a:p>
          <a:p>
            <a:endParaRPr lang="en-US" altLang="en-US" sz="2800" dirty="0" smtClean="0">
              <a:latin typeface="Gill Sans MT" panose="020B0502020104020203" pitchFamily="34" charset="0"/>
            </a:endParaRPr>
          </a:p>
          <a:p>
            <a:r>
              <a:rPr lang="en-US" altLang="en-US" sz="2800" dirty="0" smtClean="0">
                <a:latin typeface="Gill Sans MT" panose="020B0502020104020203" pitchFamily="34" charset="0"/>
              </a:rPr>
              <a:t>Be familiar with how best to share patient safety data with the board. </a:t>
            </a:r>
          </a:p>
          <a:p>
            <a:endParaRPr lang="en-US" altLang="en-US" sz="2800" dirty="0" smtClean="0">
              <a:latin typeface="Gill Sans MT" panose="020B0502020104020203" pitchFamily="34" charset="0"/>
            </a:endParaRPr>
          </a:p>
          <a:p>
            <a:r>
              <a:rPr lang="en-US" altLang="en-US" sz="2800" dirty="0" smtClean="0">
                <a:latin typeface="Gill Sans MT" panose="020B0502020104020203" pitchFamily="34" charset="0"/>
              </a:rPr>
              <a:t>Know the key steps that hospital boards should take to become fully engaged in reducing harm to patients. </a:t>
            </a:r>
          </a:p>
        </p:txBody>
      </p:sp>
      <p:sp>
        <p:nvSpPr>
          <p:cNvPr id="3" name="Title 2"/>
          <p:cNvSpPr>
            <a:spLocks noGrp="1"/>
          </p:cNvSpPr>
          <p:nvPr>
            <p:ph type="title"/>
          </p:nvPr>
        </p:nvSpPr>
        <p:spPr/>
        <p:txBody>
          <a:bodyPr/>
          <a:lstStyle/>
          <a:p>
            <a:pPr>
              <a:defRPr/>
            </a:pPr>
            <a:r>
              <a:rPr lang="en-US" sz="4400" b="1" dirty="0" smtClean="0">
                <a:latin typeface="Gill Sans MT" panose="020B0502020104020203" pitchFamily="34" charset="0"/>
              </a:rPr>
              <a:t>Objectives</a:t>
            </a:r>
            <a:endParaRPr lang="en-US" sz="4400" b="1" dirty="0">
              <a:latin typeface="Gill Sans MT" panose="020B0502020104020203" pitchFamily="34" charset="0"/>
            </a:endParaRPr>
          </a:p>
        </p:txBody>
      </p:sp>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6237312"/>
            <a:ext cx="1513854" cy="40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pPr>
              <a:defRPr/>
            </a:pPr>
            <a:fld id="{1F90DEF1-E22A-48F2-9A49-0B5C070CFB7B}" type="slidenum">
              <a:rPr lang="en-US" smtClean="0"/>
              <a:pPr>
                <a:defRPr/>
              </a:pPr>
              <a:t>15</a:t>
            </a:fld>
            <a:endParaRPr lang="en-US"/>
          </a:p>
        </p:txBody>
      </p:sp>
    </p:spTree>
    <p:extLst>
      <p:ext uri="{BB962C8B-B14F-4D97-AF65-F5344CB8AC3E}">
        <p14:creationId xmlns:p14="http://schemas.microsoft.com/office/powerpoint/2010/main" val="1905411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544" y="0"/>
            <a:ext cx="7477125" cy="914400"/>
          </a:xfrm>
        </p:spPr>
        <p:txBody>
          <a:bodyPr/>
          <a:lstStyle/>
          <a:p>
            <a:pPr eaLnBrk="1" fontAlgn="auto" hangingPunct="1">
              <a:spcAft>
                <a:spcPts val="0"/>
              </a:spcAft>
              <a:defRPr/>
            </a:pPr>
            <a:r>
              <a:rPr lang="en-US" altLang="en-US" sz="4400" b="1" dirty="0" smtClean="0">
                <a:solidFill>
                  <a:schemeClr val="bg1"/>
                </a:solidFill>
                <a:latin typeface="Gill Sans MT" panose="020B0502020104020203" pitchFamily="34" charset="0"/>
              </a:rPr>
              <a:t>Nathan </a:t>
            </a:r>
            <a:r>
              <a:rPr lang="en-US" altLang="en-US" sz="4400" b="1" dirty="0" err="1" smtClean="0">
                <a:solidFill>
                  <a:schemeClr val="bg1"/>
                </a:solidFill>
                <a:latin typeface="Gill Sans MT" panose="020B0502020104020203" pitchFamily="34" charset="0"/>
              </a:rPr>
              <a:t>Littauer</a:t>
            </a:r>
            <a:r>
              <a:rPr lang="en-US" altLang="en-US" sz="4400" b="1" dirty="0" smtClean="0">
                <a:solidFill>
                  <a:schemeClr val="bg1"/>
                </a:solidFill>
                <a:latin typeface="Gill Sans MT" panose="020B0502020104020203" pitchFamily="34" charset="0"/>
              </a:rPr>
              <a:t> Hospital</a:t>
            </a:r>
          </a:p>
        </p:txBody>
      </p:sp>
      <p:sp>
        <p:nvSpPr>
          <p:cNvPr id="11266" name="Rectangle 3"/>
          <p:cNvSpPr>
            <a:spLocks noGrp="1" noChangeArrowheads="1"/>
          </p:cNvSpPr>
          <p:nvPr>
            <p:ph idx="1"/>
          </p:nvPr>
        </p:nvSpPr>
        <p:spPr>
          <a:xfrm>
            <a:off x="1066800" y="1094903"/>
            <a:ext cx="7188200" cy="4278313"/>
          </a:xfrm>
        </p:spPr>
        <p:txBody>
          <a:bodyPr/>
          <a:lstStyle/>
          <a:p>
            <a:pPr marL="285750" indent="-285750" eaLnBrk="1" hangingPunct="1">
              <a:lnSpc>
                <a:spcPct val="80000"/>
              </a:lnSpc>
              <a:buFont typeface="Wingdings" pitchFamily="2" charset="2"/>
              <a:buChar char="Ø"/>
            </a:pPr>
            <a:r>
              <a:rPr lang="en-US" altLang="en-US" sz="2800" dirty="0" smtClean="0">
                <a:latin typeface="Gill Sans MT" panose="020B0502020104020203" pitchFamily="34" charset="0"/>
              </a:rPr>
              <a:t>74 bed, rural community hospital in Gloversville, NY at base of Adirondack Mountains</a:t>
            </a:r>
          </a:p>
          <a:p>
            <a:pPr marL="285750" indent="-285750" eaLnBrk="1" hangingPunct="1">
              <a:lnSpc>
                <a:spcPct val="80000"/>
              </a:lnSpc>
              <a:buFont typeface="Wingdings" pitchFamily="2" charset="2"/>
              <a:buChar char="Ø"/>
            </a:pPr>
            <a:r>
              <a:rPr lang="en-US" altLang="en-US" sz="2800" dirty="0" smtClean="0">
                <a:latin typeface="Gill Sans MT" panose="020B0502020104020203" pitchFamily="34" charset="0"/>
              </a:rPr>
              <a:t>Only acute care hospital in Fulton County </a:t>
            </a:r>
          </a:p>
          <a:p>
            <a:pPr marL="1006475" lvl="4" indent="0" eaLnBrk="1" hangingPunct="1">
              <a:lnSpc>
                <a:spcPct val="80000"/>
              </a:lnSpc>
              <a:buFont typeface="Wingdings 2" pitchFamily="18" charset="2"/>
              <a:buNone/>
            </a:pPr>
            <a:r>
              <a:rPr lang="en-US" altLang="en-US" sz="900" dirty="0" smtClean="0"/>
              <a:t>												</a:t>
            </a:r>
          </a:p>
        </p:txBody>
      </p:sp>
      <p:pic>
        <p:nvPicPr>
          <p:cNvPr id="1126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927475"/>
            <a:ext cx="30480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798440"/>
            <a:ext cx="1746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4" descr="http://visitadirondacks.com/files/styles/max-600/public/large-wildregion.jpg?itok=iQEQKblM">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2963863"/>
            <a:ext cx="4048125"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H="1">
            <a:off x="3163838" y="3577208"/>
            <a:ext cx="1984226" cy="78789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75" name="TextBox 5"/>
          <p:cNvSpPr txBox="1">
            <a:spLocks noChangeArrowheads="1"/>
          </p:cNvSpPr>
          <p:nvPr/>
        </p:nvSpPr>
        <p:spPr bwMode="auto">
          <a:xfrm>
            <a:off x="5172794" y="3101479"/>
            <a:ext cx="249555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endParaRPr lang="en-US" altLang="en-US" sz="1600" b="0" dirty="0"/>
          </a:p>
          <a:p>
            <a:r>
              <a:rPr lang="en-US" altLang="en-US" sz="1800" b="0" dirty="0">
                <a:latin typeface="Gill Sans MT" panose="020B0502020104020203" pitchFamily="34" charset="0"/>
              </a:rPr>
              <a:t>Gloversville, NY</a:t>
            </a:r>
          </a:p>
        </p:txBody>
      </p:sp>
      <p:pic>
        <p:nvPicPr>
          <p:cNvPr id="1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312" y="6237312"/>
            <a:ext cx="1513854" cy="40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pPr>
              <a:defRPr/>
            </a:pPr>
            <a:fld id="{1F90DEF1-E22A-48F2-9A49-0B5C070CFB7B}" type="slidenum">
              <a:rPr lang="en-US" smtClean="0"/>
              <a:pPr>
                <a:defRPr/>
              </a:pPr>
              <a:t>16</a:t>
            </a:fld>
            <a:endParaRPr lang="en-US"/>
          </a:p>
        </p:txBody>
      </p:sp>
    </p:spTree>
    <p:extLst>
      <p:ext uri="{BB962C8B-B14F-4D97-AF65-F5344CB8AC3E}">
        <p14:creationId xmlns:p14="http://schemas.microsoft.com/office/powerpoint/2010/main" val="2361000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87438"/>
            <a:ext cx="4191000" cy="269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9" name="Picture 7" descr="http://ih2.redbubble.net/image.7114176.6593/flat,550x550,075,f.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087438"/>
            <a:ext cx="4247082" cy="270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9" descr="http://www.adirondack.net/images/9-26-weekly-photo.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3763962"/>
            <a:ext cx="4176316"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11" descr="http://visitadirondacks.com/files/styles/600x325/public/shutterstock_89963482.jpg?itok=kbnMaXUT">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3730625"/>
            <a:ext cx="4110608"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0" y="0"/>
            <a:ext cx="9144000" cy="836712"/>
          </a:xfrm>
        </p:spPr>
        <p:txBody>
          <a:bodyPr>
            <a:noAutofit/>
          </a:bodyPr>
          <a:lstStyle/>
          <a:p>
            <a:pPr algn="ctr" eaLnBrk="1" hangingPunct="1">
              <a:defRPr/>
            </a:pPr>
            <a:r>
              <a:rPr lang="en-US" sz="3200" b="1" dirty="0" smtClean="0">
                <a:effectLst/>
                <a:latin typeface="Gill Sans MT" panose="020B0502020104020203" pitchFamily="34" charset="0"/>
              </a:rPr>
              <a:t>Adirondack Mountains near Gloversville, NY</a:t>
            </a:r>
            <a:endParaRPr lang="en-US" sz="3200" b="1" dirty="0">
              <a:effectLst/>
              <a:latin typeface="Gill Sans MT" panose="020B0502020104020203" pitchFamily="34" charset="0"/>
            </a:endParaRPr>
          </a:p>
        </p:txBody>
      </p:sp>
      <p:pic>
        <p:nvPicPr>
          <p:cNvPr id="7"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80312" y="6237312"/>
            <a:ext cx="1513854" cy="40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pPr>
              <a:defRPr/>
            </a:pPr>
            <a:fld id="{1F90DEF1-E22A-48F2-9A49-0B5C070CFB7B}" type="slidenum">
              <a:rPr lang="en-US" smtClean="0"/>
              <a:pPr>
                <a:defRPr/>
              </a:pPr>
              <a:t>17</a:t>
            </a:fld>
            <a:endParaRPr lang="en-US"/>
          </a:p>
        </p:txBody>
      </p:sp>
    </p:spTree>
    <p:extLst>
      <p:ext uri="{BB962C8B-B14F-4D97-AF65-F5344CB8AC3E}">
        <p14:creationId xmlns:p14="http://schemas.microsoft.com/office/powerpoint/2010/main" val="3061018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9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79512" y="1200944"/>
            <a:ext cx="4800600" cy="3218656"/>
          </a:xfrm>
        </p:spPr>
        <p:txBody>
          <a:bodyPr/>
          <a:lstStyle/>
          <a:p>
            <a:pPr marL="342900" marR="0" indent="-342900" algn="l" eaLnBrk="1" hangingPunct="1">
              <a:buFont typeface="Wingdings" pitchFamily="2" charset="2"/>
              <a:buChar char="Ø"/>
            </a:pPr>
            <a:r>
              <a:rPr lang="en-US" altLang="en-US" sz="2400" dirty="0" smtClean="0">
                <a:solidFill>
                  <a:srgbClr val="000099"/>
                </a:solidFill>
                <a:latin typeface="Gill Sans MT" panose="020B0502020104020203" pitchFamily="34" charset="0"/>
              </a:rPr>
              <a:t>Active medical staff of 150 (50 % employed)</a:t>
            </a:r>
          </a:p>
          <a:p>
            <a:pPr marL="342900" marR="0" indent="-342900" algn="l" eaLnBrk="1" hangingPunct="1">
              <a:buFont typeface="Wingdings" pitchFamily="2" charset="2"/>
              <a:buChar char="Ø"/>
            </a:pPr>
            <a:r>
              <a:rPr lang="en-US" altLang="en-US" sz="2400" dirty="0" smtClean="0">
                <a:solidFill>
                  <a:srgbClr val="000099"/>
                </a:solidFill>
                <a:latin typeface="Gill Sans MT" panose="020B0502020104020203" pitchFamily="34" charset="0"/>
              </a:rPr>
              <a:t>Full range of acute care services</a:t>
            </a:r>
          </a:p>
          <a:p>
            <a:pPr marL="342900" marR="0" indent="-342900" algn="l" eaLnBrk="1" hangingPunct="1">
              <a:buFont typeface="Wingdings" pitchFamily="2" charset="2"/>
              <a:buChar char="Ø"/>
            </a:pPr>
            <a:r>
              <a:rPr lang="en-US" altLang="en-US" sz="2400" dirty="0" smtClean="0">
                <a:solidFill>
                  <a:srgbClr val="000099"/>
                </a:solidFill>
                <a:latin typeface="Gill Sans MT" panose="020B0502020104020203" pitchFamily="34" charset="0"/>
              </a:rPr>
              <a:t>24,000 annual emergency room visits</a:t>
            </a:r>
          </a:p>
          <a:p>
            <a:pPr marL="342900" marR="0" indent="-342900" algn="l" eaLnBrk="1" hangingPunct="1">
              <a:buClr>
                <a:srgbClr val="2DA2BF"/>
              </a:buClr>
              <a:buFont typeface="Wingdings" pitchFamily="2" charset="2"/>
              <a:buChar char="Ø"/>
            </a:pPr>
            <a:endParaRPr lang="en-US" altLang="en-US" sz="2400" dirty="0" smtClean="0"/>
          </a:p>
          <a:p>
            <a:pPr marL="342900" marR="0" indent="-342900" algn="l" eaLnBrk="1" hangingPunct="1">
              <a:buFont typeface="Wingdings" pitchFamily="2" charset="2"/>
              <a:buChar char="Ø"/>
            </a:pPr>
            <a:endParaRPr lang="en-US" altLang="en-US" sz="2400" dirty="0" smtClean="0"/>
          </a:p>
        </p:txBody>
      </p:sp>
      <p:pic>
        <p:nvPicPr>
          <p:cNvPr id="36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2006" y="3573016"/>
            <a:ext cx="3478466" cy="2180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4721" y="3447274"/>
            <a:ext cx="36195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07050" y="1196752"/>
            <a:ext cx="3378200"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312" y="6237312"/>
            <a:ext cx="1513854" cy="40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txBox="1">
            <a:spLocks noChangeArrowheads="1"/>
          </p:cNvSpPr>
          <p:nvPr/>
        </p:nvSpPr>
        <p:spPr bwMode="auto">
          <a:xfrm>
            <a:off x="467544" y="0"/>
            <a:ext cx="7477125"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rgbClr val="000099"/>
                </a:solidFill>
                <a:latin typeface="+mj-lt"/>
                <a:ea typeface="ＭＳ Ｐゴシック" pitchFamily="-123" charset="-128"/>
                <a:cs typeface="ＭＳ Ｐゴシック" pitchFamily="-123" charset="-128"/>
              </a:defRPr>
            </a:lvl1pPr>
            <a:lvl2pPr algn="l" rtl="0" eaLnBrk="0" fontAlgn="base" hangingPunct="0">
              <a:spcBef>
                <a:spcPct val="0"/>
              </a:spcBef>
              <a:spcAft>
                <a:spcPct val="0"/>
              </a:spcAft>
              <a:defRPr sz="3000">
                <a:solidFill>
                  <a:schemeClr val="bg1"/>
                </a:solidFill>
                <a:latin typeface="Arial" charset="0"/>
                <a:ea typeface="ＭＳ Ｐゴシック" pitchFamily="-123" charset="-128"/>
                <a:cs typeface="ＭＳ Ｐゴシック" pitchFamily="-123" charset="-128"/>
              </a:defRPr>
            </a:lvl2pPr>
            <a:lvl3pPr algn="l" rtl="0" eaLnBrk="0" fontAlgn="base" hangingPunct="0">
              <a:spcBef>
                <a:spcPct val="0"/>
              </a:spcBef>
              <a:spcAft>
                <a:spcPct val="0"/>
              </a:spcAft>
              <a:defRPr sz="3000">
                <a:solidFill>
                  <a:schemeClr val="bg1"/>
                </a:solidFill>
                <a:latin typeface="Arial" charset="0"/>
                <a:ea typeface="ＭＳ Ｐゴシック" pitchFamily="-123" charset="-128"/>
                <a:cs typeface="ＭＳ Ｐゴシック" pitchFamily="-123" charset="-128"/>
              </a:defRPr>
            </a:lvl3pPr>
            <a:lvl4pPr algn="l" rtl="0" eaLnBrk="0" fontAlgn="base" hangingPunct="0">
              <a:spcBef>
                <a:spcPct val="0"/>
              </a:spcBef>
              <a:spcAft>
                <a:spcPct val="0"/>
              </a:spcAft>
              <a:defRPr sz="3000">
                <a:solidFill>
                  <a:schemeClr val="bg1"/>
                </a:solidFill>
                <a:latin typeface="Arial" charset="0"/>
                <a:ea typeface="ＭＳ Ｐゴシック" pitchFamily="-123" charset="-128"/>
                <a:cs typeface="ＭＳ Ｐゴシック" pitchFamily="-123" charset="-128"/>
              </a:defRPr>
            </a:lvl4pPr>
            <a:lvl5pPr algn="l" rtl="0" eaLnBrk="0" fontAlgn="base" hangingPunct="0">
              <a:spcBef>
                <a:spcPct val="0"/>
              </a:spcBef>
              <a:spcAft>
                <a:spcPct val="0"/>
              </a:spcAft>
              <a:defRPr sz="3000">
                <a:solidFill>
                  <a:schemeClr val="bg1"/>
                </a:solidFill>
                <a:latin typeface="Arial" charset="0"/>
                <a:ea typeface="ＭＳ Ｐゴシック" pitchFamily="-123" charset="-128"/>
                <a:cs typeface="ＭＳ Ｐゴシック" pitchFamily="-123" charset="-128"/>
              </a:defRPr>
            </a:lvl5pPr>
            <a:lvl6pPr marL="457200" algn="l" rtl="0" fontAlgn="base">
              <a:spcBef>
                <a:spcPct val="0"/>
              </a:spcBef>
              <a:spcAft>
                <a:spcPct val="0"/>
              </a:spcAft>
              <a:defRPr sz="3000">
                <a:solidFill>
                  <a:schemeClr val="bg1"/>
                </a:solidFill>
                <a:latin typeface="Arial" charset="0"/>
              </a:defRPr>
            </a:lvl6pPr>
            <a:lvl7pPr marL="914400" algn="l" rtl="0" fontAlgn="base">
              <a:spcBef>
                <a:spcPct val="0"/>
              </a:spcBef>
              <a:spcAft>
                <a:spcPct val="0"/>
              </a:spcAft>
              <a:defRPr sz="3000">
                <a:solidFill>
                  <a:schemeClr val="bg1"/>
                </a:solidFill>
                <a:latin typeface="Arial" charset="0"/>
              </a:defRPr>
            </a:lvl7pPr>
            <a:lvl8pPr marL="1371600" algn="l" rtl="0" fontAlgn="base">
              <a:spcBef>
                <a:spcPct val="0"/>
              </a:spcBef>
              <a:spcAft>
                <a:spcPct val="0"/>
              </a:spcAft>
              <a:defRPr sz="3000">
                <a:solidFill>
                  <a:schemeClr val="bg1"/>
                </a:solidFill>
                <a:latin typeface="Arial" charset="0"/>
              </a:defRPr>
            </a:lvl8pPr>
            <a:lvl9pPr marL="1828800" algn="l" rtl="0" fontAlgn="base">
              <a:spcBef>
                <a:spcPct val="0"/>
              </a:spcBef>
              <a:spcAft>
                <a:spcPct val="0"/>
              </a:spcAft>
              <a:defRPr sz="3000">
                <a:solidFill>
                  <a:schemeClr val="bg1"/>
                </a:solidFill>
                <a:latin typeface="Arial" charset="0"/>
              </a:defRPr>
            </a:lvl9pPr>
          </a:lstStyle>
          <a:p>
            <a:pPr eaLnBrk="1" fontAlgn="auto" hangingPunct="1">
              <a:spcAft>
                <a:spcPts val="0"/>
              </a:spcAft>
              <a:defRPr/>
            </a:pPr>
            <a:r>
              <a:rPr lang="en-US" altLang="en-US" sz="4400" b="1" kern="0" smtClean="0">
                <a:solidFill>
                  <a:schemeClr val="bg1"/>
                </a:solidFill>
                <a:latin typeface="Gill Sans MT" panose="020B0502020104020203" pitchFamily="34" charset="0"/>
              </a:rPr>
              <a:t>Nathan Littauer Hospital</a:t>
            </a:r>
            <a:endParaRPr lang="en-US" altLang="en-US" sz="4400" b="1" kern="0" dirty="0" smtClean="0">
              <a:solidFill>
                <a:schemeClr val="bg1"/>
              </a:solidFill>
              <a:latin typeface="Gill Sans MT" panose="020B0502020104020203" pitchFamily="34" charset="0"/>
            </a:endParaRPr>
          </a:p>
        </p:txBody>
      </p:sp>
    </p:spTree>
    <p:extLst>
      <p:ext uri="{BB962C8B-B14F-4D97-AF65-F5344CB8AC3E}">
        <p14:creationId xmlns:p14="http://schemas.microsoft.com/office/powerpoint/2010/main" val="4192917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1446584" y="908720"/>
            <a:ext cx="8382000" cy="4724400"/>
          </a:xfrm>
        </p:spPr>
        <p:txBody>
          <a:bodyPr/>
          <a:lstStyle/>
          <a:p>
            <a:pPr marL="493713" lvl="2" indent="0" eaLnBrk="1" hangingPunct="1">
              <a:lnSpc>
                <a:spcPct val="80000"/>
              </a:lnSpc>
              <a:buFont typeface="Wingdings 2" pitchFamily="18" charset="2"/>
              <a:buNone/>
              <a:defRPr/>
            </a:pPr>
            <a:r>
              <a:rPr lang="en-US" altLang="en-US" sz="2200" dirty="0" smtClean="0"/>
              <a:t>              </a:t>
            </a:r>
          </a:p>
          <a:p>
            <a:pPr marL="493713" lvl="2" indent="0" eaLnBrk="1" hangingPunct="1">
              <a:lnSpc>
                <a:spcPct val="80000"/>
              </a:lnSpc>
              <a:buFont typeface="Wingdings 2" pitchFamily="18" charset="2"/>
              <a:buNone/>
              <a:defRPr/>
            </a:pPr>
            <a:r>
              <a:rPr lang="en-US" altLang="en-US" sz="2200" dirty="0">
                <a:latin typeface="Gill Sans MT" panose="020B0502020104020203" pitchFamily="34" charset="0"/>
              </a:rPr>
              <a:t>	</a:t>
            </a:r>
            <a:r>
              <a:rPr lang="en-US" altLang="en-US" sz="2800" dirty="0">
                <a:latin typeface="Gill Sans MT" panose="020B0502020104020203" pitchFamily="34" charset="0"/>
              </a:rPr>
              <a:t> </a:t>
            </a:r>
            <a:r>
              <a:rPr lang="en-US" altLang="en-US" sz="2800" dirty="0" smtClean="0">
                <a:latin typeface="Gill Sans MT" panose="020B0502020104020203" pitchFamily="34" charset="0"/>
              </a:rPr>
              <a:t>    Population 55,456</a:t>
            </a:r>
          </a:p>
          <a:p>
            <a:pPr marL="457200" indent="-457200" eaLnBrk="1" hangingPunct="1">
              <a:lnSpc>
                <a:spcPct val="80000"/>
              </a:lnSpc>
              <a:buFont typeface="Wingdings" pitchFamily="2" charset="2"/>
              <a:buChar char="Ø"/>
              <a:defRPr/>
            </a:pPr>
            <a:endParaRPr lang="en-US" altLang="en-US" sz="2400" dirty="0" smtClean="0"/>
          </a:p>
          <a:p>
            <a:pPr marL="0" indent="0" eaLnBrk="1" hangingPunct="1">
              <a:lnSpc>
                <a:spcPct val="80000"/>
              </a:lnSpc>
              <a:buFont typeface="Wingdings 3" pitchFamily="18" charset="2"/>
              <a:buNone/>
              <a:defRPr/>
            </a:pPr>
            <a:r>
              <a:rPr lang="en-US" altLang="en-US" sz="2400" dirty="0" smtClean="0"/>
              <a:t>                        </a:t>
            </a:r>
            <a:r>
              <a:rPr lang="en-US" altLang="en-US" sz="2800" dirty="0" smtClean="0">
                <a:latin typeface="Gill Sans MT" panose="020B0502020104020203" pitchFamily="34" charset="0"/>
              </a:rPr>
              <a:t>Unemployment rate  9.3 %</a:t>
            </a:r>
          </a:p>
          <a:p>
            <a:pPr marL="0" indent="0" eaLnBrk="1" hangingPunct="1">
              <a:lnSpc>
                <a:spcPct val="80000"/>
              </a:lnSpc>
              <a:buFont typeface="Wingdings 3" pitchFamily="18" charset="2"/>
              <a:buNone/>
              <a:defRPr/>
            </a:pPr>
            <a:r>
              <a:rPr lang="en-US" altLang="en-US" sz="2000" dirty="0" smtClean="0"/>
              <a:t> </a:t>
            </a:r>
          </a:p>
          <a:p>
            <a:pPr marL="0" indent="0" eaLnBrk="1" hangingPunct="1">
              <a:lnSpc>
                <a:spcPct val="80000"/>
              </a:lnSpc>
              <a:buClr>
                <a:srgbClr val="2DA2BF"/>
              </a:buClr>
              <a:buFont typeface="Wingdings 3" pitchFamily="18" charset="2"/>
              <a:buNone/>
              <a:defRPr/>
            </a:pPr>
            <a:r>
              <a:rPr lang="en-US" altLang="en-US" sz="2400" b="1" dirty="0" smtClean="0"/>
              <a:t>        </a:t>
            </a:r>
            <a:r>
              <a:rPr lang="en-US" altLang="en-US" sz="2800" dirty="0" smtClean="0">
                <a:latin typeface="Gill Sans MT" panose="020B0502020104020203" pitchFamily="34" charset="0"/>
              </a:rPr>
              <a:t>14.5% families below Federal poverty </a:t>
            </a:r>
            <a:r>
              <a:rPr lang="en-US" altLang="en-US" sz="2800" dirty="0">
                <a:latin typeface="Gill Sans MT" panose="020B0502020104020203" pitchFamily="34" charset="0"/>
              </a:rPr>
              <a:t>level</a:t>
            </a:r>
            <a:endParaRPr lang="en-US" altLang="en-US" sz="3200" dirty="0">
              <a:latin typeface="Gill Sans MT" panose="020B0502020104020203" pitchFamily="34" charset="0"/>
            </a:endParaRPr>
          </a:p>
          <a:p>
            <a:pPr marL="0" indent="0" eaLnBrk="1" hangingPunct="1">
              <a:lnSpc>
                <a:spcPct val="80000"/>
              </a:lnSpc>
              <a:buFont typeface="Wingdings 3" pitchFamily="18" charset="2"/>
              <a:buNone/>
              <a:defRPr/>
            </a:pPr>
            <a:r>
              <a:rPr lang="en-US" altLang="en-US" sz="2400" dirty="0" smtClean="0">
                <a:latin typeface="Gill Sans MT" panose="020B0502020104020203" pitchFamily="34" charset="0"/>
              </a:rPr>
              <a:t>                             	</a:t>
            </a:r>
          </a:p>
          <a:p>
            <a:pPr marL="0" indent="0" eaLnBrk="1" hangingPunct="1">
              <a:lnSpc>
                <a:spcPct val="80000"/>
              </a:lnSpc>
              <a:buFont typeface="Wingdings 3" pitchFamily="18" charset="2"/>
              <a:buNone/>
              <a:defRPr/>
            </a:pPr>
            <a:r>
              <a:rPr lang="en-US" altLang="en-US" sz="2400" dirty="0" smtClean="0"/>
              <a:t>				   	</a:t>
            </a:r>
            <a:r>
              <a:rPr lang="en-US" altLang="en-US" sz="2800" dirty="0" smtClean="0">
                <a:latin typeface="Gill Sans MT" panose="020B0502020104020203" pitchFamily="34" charset="0"/>
              </a:rPr>
              <a:t>Smoking rate 31% </a:t>
            </a:r>
            <a:endParaRPr lang="en-US" altLang="en-US" sz="3200" dirty="0" smtClean="0">
              <a:latin typeface="Gill Sans MT" panose="020B0502020104020203" pitchFamily="34" charset="0"/>
            </a:endParaRPr>
          </a:p>
          <a:p>
            <a:pPr marL="0" indent="0" eaLnBrk="1" hangingPunct="1">
              <a:lnSpc>
                <a:spcPct val="80000"/>
              </a:lnSpc>
              <a:buFont typeface="Wingdings 3" pitchFamily="18" charset="2"/>
              <a:buNone/>
              <a:defRPr/>
            </a:pPr>
            <a:endParaRPr lang="en-US" altLang="en-US" sz="2400" dirty="0" smtClean="0"/>
          </a:p>
          <a:p>
            <a:pPr marL="0" indent="0" eaLnBrk="1" hangingPunct="1">
              <a:lnSpc>
                <a:spcPct val="80000"/>
              </a:lnSpc>
              <a:buFont typeface="Wingdings 3" pitchFamily="18" charset="2"/>
              <a:buNone/>
              <a:defRPr/>
            </a:pPr>
            <a:r>
              <a:rPr lang="en-US" altLang="en-US" sz="3200" dirty="0" smtClean="0"/>
              <a:t>               </a:t>
            </a:r>
            <a:r>
              <a:rPr lang="en-US" altLang="en-US" sz="2800" dirty="0" smtClean="0">
                <a:latin typeface="Gill Sans MT" panose="020B0502020104020203" pitchFamily="34" charset="0"/>
              </a:rPr>
              <a:t># 5 NYS asthma hospital discharges</a:t>
            </a:r>
          </a:p>
          <a:p>
            <a:pPr marL="0" indent="0" eaLnBrk="1" hangingPunct="1">
              <a:lnSpc>
                <a:spcPct val="80000"/>
              </a:lnSpc>
              <a:buFont typeface="Wingdings 3" pitchFamily="18" charset="2"/>
              <a:buNone/>
              <a:defRPr/>
            </a:pPr>
            <a:r>
              <a:rPr lang="en-US" altLang="en-US" sz="2400" dirty="0" smtClean="0"/>
              <a:t>				</a:t>
            </a:r>
          </a:p>
          <a:p>
            <a:pPr marL="0" indent="0" eaLnBrk="1" hangingPunct="1">
              <a:lnSpc>
                <a:spcPct val="80000"/>
              </a:lnSpc>
              <a:buFont typeface="Wingdings 3" pitchFamily="18" charset="2"/>
              <a:buNone/>
              <a:defRPr/>
            </a:pPr>
            <a:r>
              <a:rPr lang="en-US" altLang="en-US" sz="2800" dirty="0" smtClean="0">
                <a:latin typeface="Gill Sans MT" panose="020B0502020104020203" pitchFamily="34" charset="0"/>
              </a:rPr>
              <a:t>Medicare costs per capita= 		</a:t>
            </a:r>
          </a:p>
          <a:p>
            <a:pPr marL="0" indent="0" eaLnBrk="1" hangingPunct="1">
              <a:lnSpc>
                <a:spcPct val="80000"/>
              </a:lnSpc>
              <a:buFont typeface="Wingdings 3" pitchFamily="18" charset="2"/>
              <a:buNone/>
              <a:defRPr/>
            </a:pPr>
            <a:r>
              <a:rPr lang="en-US" altLang="en-US" sz="2800" dirty="0" smtClean="0">
                <a:latin typeface="Gill Sans MT" panose="020B0502020104020203" pitchFamily="34" charset="0"/>
              </a:rPr>
              <a:t>Lowest Quartile (87</a:t>
            </a:r>
            <a:r>
              <a:rPr lang="en-US" altLang="en-US" sz="2800" dirty="0">
                <a:latin typeface="Gill Sans MT" panose="020B0502020104020203" pitchFamily="34" charset="0"/>
              </a:rPr>
              <a:t>% </a:t>
            </a:r>
            <a:r>
              <a:rPr lang="en-US" altLang="en-US" sz="2800" dirty="0" smtClean="0">
                <a:latin typeface="Gill Sans MT" panose="020B0502020104020203" pitchFamily="34" charset="0"/>
              </a:rPr>
              <a:t>US median</a:t>
            </a:r>
            <a:r>
              <a:rPr lang="en-US" altLang="en-US" sz="2800" dirty="0">
                <a:latin typeface="Gill Sans MT" panose="020B0502020104020203" pitchFamily="34" charset="0"/>
              </a:rPr>
              <a:t>) </a:t>
            </a:r>
            <a:endParaRPr lang="en-US" altLang="en-US" sz="2000" dirty="0">
              <a:latin typeface="Gill Sans MT" panose="020B0502020104020203" pitchFamily="34" charset="0"/>
            </a:endParaRPr>
          </a:p>
          <a:p>
            <a:pPr marL="0" indent="0" eaLnBrk="1" hangingPunct="1">
              <a:lnSpc>
                <a:spcPct val="80000"/>
              </a:lnSpc>
              <a:buFont typeface="Wingdings 3" pitchFamily="18" charset="2"/>
              <a:buNone/>
              <a:defRPr/>
            </a:pPr>
            <a:endParaRPr lang="en-US" altLang="en-US" sz="2000" dirty="0" smtClean="0">
              <a:latin typeface="Gill Sans MT" panose="020B0502020104020203" pitchFamily="34" charset="0"/>
            </a:endParaRPr>
          </a:p>
          <a:p>
            <a:pPr marL="0" indent="0" eaLnBrk="1" hangingPunct="1">
              <a:lnSpc>
                <a:spcPct val="80000"/>
              </a:lnSpc>
              <a:buFont typeface="Wingdings 3" pitchFamily="18" charset="2"/>
              <a:buNone/>
              <a:defRPr/>
            </a:pPr>
            <a:r>
              <a:rPr lang="en-US" altLang="en-US" sz="1800" dirty="0" smtClean="0"/>
              <a:t>						</a:t>
            </a:r>
            <a:endParaRPr lang="en-US" altLang="en-US" sz="2800" dirty="0" smtClean="0"/>
          </a:p>
        </p:txBody>
      </p:sp>
      <p:sp>
        <p:nvSpPr>
          <p:cNvPr id="12290" name="Rectangle 2"/>
          <p:cNvSpPr>
            <a:spLocks noGrp="1" noChangeArrowheads="1"/>
          </p:cNvSpPr>
          <p:nvPr>
            <p:ph type="title"/>
          </p:nvPr>
        </p:nvSpPr>
        <p:spPr>
          <a:xfrm>
            <a:off x="-201216" y="-138161"/>
            <a:ext cx="9345216" cy="1190897"/>
          </a:xfrm>
        </p:spPr>
        <p:txBody>
          <a:bodyPr>
            <a:noAutofit/>
          </a:bodyPr>
          <a:lstStyle/>
          <a:p>
            <a:pPr algn="ctr" eaLnBrk="1" fontAlgn="auto" hangingPunct="1">
              <a:spcAft>
                <a:spcPts val="0"/>
              </a:spcAft>
              <a:defRPr/>
            </a:pPr>
            <a:r>
              <a:rPr lang="en-US" sz="3600" b="1" dirty="0" smtClean="0">
                <a:latin typeface="Gill Sans MT" panose="020B0502020104020203" pitchFamily="34" charset="0"/>
              </a:rPr>
              <a:t>     </a:t>
            </a:r>
            <a:r>
              <a:rPr lang="en-US" sz="4000" b="1" dirty="0" smtClean="0">
                <a:effectLst/>
                <a:latin typeface="Gill Sans MT" panose="020B0502020104020203" pitchFamily="34" charset="0"/>
              </a:rPr>
              <a:t>Fulton County, </a:t>
            </a:r>
            <a:r>
              <a:rPr lang="en-US" sz="4000" b="1" dirty="0">
                <a:effectLst/>
                <a:latin typeface="Gill Sans MT" panose="020B0502020104020203" pitchFamily="34" charset="0"/>
              </a:rPr>
              <a:t>NY Demographics</a:t>
            </a:r>
            <a:endParaRPr lang="en-US" sz="4800" b="1" dirty="0">
              <a:effectLst/>
              <a:latin typeface="Gill Sans MT" panose="020B0502020104020203" pitchFamily="34" charset="0"/>
            </a:endParaRPr>
          </a:p>
        </p:txBody>
      </p:sp>
      <p:pic>
        <p:nvPicPr>
          <p:cNvPr id="1434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099268"/>
            <a:ext cx="1562100"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9556" y="1735956"/>
            <a:ext cx="18351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9556" y="2656706"/>
            <a:ext cx="73818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89003" y="3284984"/>
            <a:ext cx="163512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9135" y="4087985"/>
            <a:ext cx="1530697" cy="1069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84781" y="5079961"/>
            <a:ext cx="1089479" cy="121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0312" y="6237312"/>
            <a:ext cx="1513854" cy="40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0"/>
          </p:nvPr>
        </p:nvSpPr>
        <p:spPr/>
        <p:txBody>
          <a:bodyPr/>
          <a:lstStyle/>
          <a:p>
            <a:pPr>
              <a:defRPr/>
            </a:pPr>
            <a:fld id="{1F90DEF1-E22A-48F2-9A49-0B5C070CFB7B}" type="slidenum">
              <a:rPr lang="en-US" smtClean="0"/>
              <a:pPr>
                <a:defRPr/>
              </a:pPr>
              <a:t>19</a:t>
            </a:fld>
            <a:endParaRPr lang="en-US"/>
          </a:p>
        </p:txBody>
      </p:sp>
    </p:spTree>
    <p:extLst>
      <p:ext uri="{BB962C8B-B14F-4D97-AF65-F5344CB8AC3E}">
        <p14:creationId xmlns:p14="http://schemas.microsoft.com/office/powerpoint/2010/main" val="1724723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314">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314">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314">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3314">
                                            <p:txEl>
                                              <p:pRg st="9" end="9"/>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13314">
                                            <p:txEl>
                                              <p:pRg st="11" end="1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31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19200"/>
            <a:ext cx="7681664" cy="4278313"/>
          </a:xfrm>
        </p:spPr>
        <p:txBody>
          <a:bodyPr/>
          <a:lstStyle/>
          <a:p>
            <a:pPr marL="0" indent="0" algn="ctr">
              <a:buNone/>
            </a:pPr>
            <a:r>
              <a:rPr lang="en-US" sz="2800" b="1" dirty="0" smtClean="0">
                <a:solidFill>
                  <a:schemeClr val="tx1"/>
                </a:solidFill>
                <a:latin typeface="Gill Sans MT" panose="020B0502020104020203" pitchFamily="34" charset="0"/>
              </a:rPr>
              <a:t>Governance Lessons from High-performing Hospitals</a:t>
            </a:r>
          </a:p>
          <a:p>
            <a:pPr marL="0" indent="0">
              <a:buNone/>
            </a:pPr>
            <a:endParaRPr lang="en-US" dirty="0">
              <a:solidFill>
                <a:schemeClr val="tx1"/>
              </a:solidFill>
              <a:latin typeface="Gill Sans MT" panose="020B0502020104020203" pitchFamily="34" charset="0"/>
            </a:endParaRPr>
          </a:p>
          <a:p>
            <a:pPr marL="0" indent="0">
              <a:buNone/>
            </a:pPr>
            <a:r>
              <a:rPr lang="en-US" b="1" dirty="0" smtClean="0">
                <a:solidFill>
                  <a:schemeClr val="tx1"/>
                </a:solidFill>
                <a:latin typeface="Gill Sans MT" panose="020B0502020104020203" pitchFamily="34" charset="0"/>
              </a:rPr>
              <a:t>Moderator: </a:t>
            </a:r>
            <a:r>
              <a:rPr lang="en-US" dirty="0" smtClean="0">
                <a:solidFill>
                  <a:schemeClr val="tx1"/>
                </a:solidFill>
                <a:latin typeface="Gill Sans MT" panose="020B0502020104020203" pitchFamily="34" charset="0"/>
              </a:rPr>
              <a:t>	</a:t>
            </a:r>
            <a:r>
              <a:rPr lang="en-US" b="1" dirty="0" smtClean="0">
                <a:solidFill>
                  <a:schemeClr val="tx1"/>
                </a:solidFill>
                <a:latin typeface="Gill Sans MT" panose="020B0502020104020203" pitchFamily="34" charset="0"/>
              </a:rPr>
              <a:t>Maulik Joshi, </a:t>
            </a:r>
            <a:r>
              <a:rPr lang="en-US" b="1" dirty="0" err="1" smtClean="0">
                <a:solidFill>
                  <a:schemeClr val="tx1"/>
                </a:solidFill>
                <a:latin typeface="Gill Sans MT" panose="020B0502020104020203" pitchFamily="34" charset="0"/>
              </a:rPr>
              <a:t>DrPH</a:t>
            </a:r>
            <a:endParaRPr lang="en-US" b="1" dirty="0" smtClean="0">
              <a:solidFill>
                <a:schemeClr val="tx1"/>
              </a:solidFill>
              <a:latin typeface="Gill Sans MT" panose="020B0502020104020203" pitchFamily="34" charset="0"/>
            </a:endParaRPr>
          </a:p>
          <a:p>
            <a:pPr marL="0" indent="0">
              <a:buNone/>
            </a:pPr>
            <a:r>
              <a:rPr lang="en-US" dirty="0">
                <a:solidFill>
                  <a:schemeClr val="tx1"/>
                </a:solidFill>
                <a:latin typeface="Gill Sans MT" panose="020B0502020104020203" pitchFamily="34" charset="0"/>
              </a:rPr>
              <a:t>	</a:t>
            </a:r>
            <a:r>
              <a:rPr lang="en-US" dirty="0" smtClean="0">
                <a:solidFill>
                  <a:schemeClr val="tx1"/>
                </a:solidFill>
                <a:latin typeface="Gill Sans MT" panose="020B0502020104020203" pitchFamily="34" charset="0"/>
              </a:rPr>
              <a:t>	Senior Vice President, AHA; President, HRET</a:t>
            </a:r>
          </a:p>
          <a:p>
            <a:pPr marL="0" indent="0">
              <a:buNone/>
            </a:pPr>
            <a:endParaRPr lang="en-US" dirty="0">
              <a:solidFill>
                <a:schemeClr val="tx1"/>
              </a:solidFill>
              <a:latin typeface="Gill Sans MT" panose="020B0502020104020203" pitchFamily="34" charset="0"/>
            </a:endParaRPr>
          </a:p>
          <a:p>
            <a:pPr marL="0" indent="0">
              <a:buNone/>
            </a:pPr>
            <a:r>
              <a:rPr lang="en-US" b="1" dirty="0" smtClean="0">
                <a:solidFill>
                  <a:schemeClr val="tx1"/>
                </a:solidFill>
                <a:latin typeface="Gill Sans MT" panose="020B0502020104020203" pitchFamily="34" charset="0"/>
              </a:rPr>
              <a:t>Panelists:</a:t>
            </a:r>
            <a:r>
              <a:rPr lang="en-US" dirty="0" smtClean="0">
                <a:solidFill>
                  <a:schemeClr val="tx1"/>
                </a:solidFill>
                <a:latin typeface="Gill Sans MT" panose="020B0502020104020203" pitchFamily="34" charset="0"/>
              </a:rPr>
              <a:t>	</a:t>
            </a:r>
            <a:r>
              <a:rPr lang="en-US" b="1" dirty="0" smtClean="0">
                <a:solidFill>
                  <a:schemeClr val="tx1"/>
                </a:solidFill>
                <a:latin typeface="Gill Sans MT" panose="020B0502020104020203" pitchFamily="34" charset="0"/>
              </a:rPr>
              <a:t>Tammy Dye, MSN, RNC</a:t>
            </a:r>
          </a:p>
          <a:p>
            <a:pPr marL="0" indent="0">
              <a:buNone/>
            </a:pPr>
            <a:r>
              <a:rPr lang="en-US" dirty="0">
                <a:solidFill>
                  <a:schemeClr val="tx1"/>
                </a:solidFill>
                <a:latin typeface="Gill Sans MT" panose="020B0502020104020203" pitchFamily="34" charset="0"/>
              </a:rPr>
              <a:t>	</a:t>
            </a:r>
            <a:r>
              <a:rPr lang="en-US" dirty="0" smtClean="0">
                <a:solidFill>
                  <a:schemeClr val="tx1"/>
                </a:solidFill>
                <a:latin typeface="Gill Sans MT" panose="020B0502020104020203" pitchFamily="34" charset="0"/>
              </a:rPr>
              <a:t>	Vice President of Clinical Officer, </a:t>
            </a:r>
            <a:r>
              <a:rPr lang="en-US" dirty="0" err="1" smtClean="0">
                <a:solidFill>
                  <a:schemeClr val="tx1"/>
                </a:solidFill>
                <a:latin typeface="Gill Sans MT" panose="020B0502020104020203" pitchFamily="34" charset="0"/>
              </a:rPr>
              <a:t>Vidant</a:t>
            </a:r>
            <a:r>
              <a:rPr lang="en-US" dirty="0" smtClean="0">
                <a:solidFill>
                  <a:schemeClr val="tx1"/>
                </a:solidFill>
                <a:latin typeface="Gill Sans MT" panose="020B0502020104020203" pitchFamily="34" charset="0"/>
              </a:rPr>
              <a:t> Health</a:t>
            </a:r>
          </a:p>
          <a:p>
            <a:pPr marL="0" indent="0">
              <a:buNone/>
            </a:pPr>
            <a:r>
              <a:rPr lang="en-US" dirty="0">
                <a:solidFill>
                  <a:schemeClr val="tx1"/>
                </a:solidFill>
                <a:latin typeface="Gill Sans MT" panose="020B0502020104020203" pitchFamily="34" charset="0"/>
              </a:rPr>
              <a:t>	</a:t>
            </a:r>
            <a:r>
              <a:rPr lang="en-US" dirty="0" smtClean="0">
                <a:solidFill>
                  <a:schemeClr val="tx1"/>
                </a:solidFill>
                <a:latin typeface="Gill Sans MT" panose="020B0502020104020203" pitchFamily="34" charset="0"/>
              </a:rPr>
              <a:t>	</a:t>
            </a:r>
            <a:r>
              <a:rPr lang="en-US" b="1" dirty="0" smtClean="0">
                <a:solidFill>
                  <a:schemeClr val="tx1"/>
                </a:solidFill>
                <a:latin typeface="Gill Sans MT" panose="020B0502020104020203" pitchFamily="34" charset="0"/>
              </a:rPr>
              <a:t>Fred Goldberg, MD</a:t>
            </a:r>
          </a:p>
          <a:p>
            <a:pPr marL="0" indent="0">
              <a:buNone/>
            </a:pPr>
            <a:r>
              <a:rPr lang="en-US" dirty="0">
                <a:solidFill>
                  <a:schemeClr val="tx1"/>
                </a:solidFill>
                <a:latin typeface="Gill Sans MT" panose="020B0502020104020203" pitchFamily="34" charset="0"/>
              </a:rPr>
              <a:t>	</a:t>
            </a:r>
            <a:r>
              <a:rPr lang="en-US" dirty="0" smtClean="0">
                <a:solidFill>
                  <a:schemeClr val="tx1"/>
                </a:solidFill>
                <a:latin typeface="Gill Sans MT" panose="020B0502020104020203" pitchFamily="34" charset="0"/>
              </a:rPr>
              <a:t>	Chief Medical Officer, Nathan </a:t>
            </a:r>
            <a:r>
              <a:rPr lang="en-US" dirty="0" err="1" smtClean="0">
                <a:solidFill>
                  <a:schemeClr val="tx1"/>
                </a:solidFill>
                <a:latin typeface="Gill Sans MT" panose="020B0502020104020203" pitchFamily="34" charset="0"/>
              </a:rPr>
              <a:t>Littauer</a:t>
            </a:r>
            <a:r>
              <a:rPr lang="en-US" dirty="0" smtClean="0">
                <a:solidFill>
                  <a:schemeClr val="tx1"/>
                </a:solidFill>
                <a:latin typeface="Gill Sans MT" panose="020B0502020104020203" pitchFamily="34" charset="0"/>
              </a:rPr>
              <a:t> Hospital</a:t>
            </a:r>
          </a:p>
          <a:p>
            <a:pPr marL="0" indent="0">
              <a:buNone/>
            </a:pPr>
            <a:r>
              <a:rPr lang="en-US" dirty="0">
                <a:solidFill>
                  <a:schemeClr val="tx1"/>
                </a:solidFill>
                <a:latin typeface="Gill Sans MT" panose="020B0502020104020203" pitchFamily="34" charset="0"/>
              </a:rPr>
              <a:t>	</a:t>
            </a:r>
            <a:r>
              <a:rPr lang="en-US" dirty="0" smtClean="0">
                <a:solidFill>
                  <a:schemeClr val="tx1"/>
                </a:solidFill>
                <a:latin typeface="Gill Sans MT" panose="020B0502020104020203" pitchFamily="34" charset="0"/>
              </a:rPr>
              <a:t>	</a:t>
            </a:r>
            <a:r>
              <a:rPr lang="en-US" b="1" dirty="0" smtClean="0">
                <a:solidFill>
                  <a:schemeClr val="tx1"/>
                </a:solidFill>
                <a:latin typeface="Gill Sans MT" panose="020B0502020104020203" pitchFamily="34" charset="0"/>
              </a:rPr>
              <a:t>Beth Daley Ullem</a:t>
            </a:r>
          </a:p>
          <a:p>
            <a:pPr marL="0" indent="0">
              <a:buNone/>
            </a:pPr>
            <a:r>
              <a:rPr lang="en-US" dirty="0">
                <a:solidFill>
                  <a:schemeClr val="tx1"/>
                </a:solidFill>
                <a:latin typeface="Gill Sans MT" panose="020B0502020104020203" pitchFamily="34" charset="0"/>
              </a:rPr>
              <a:t>	</a:t>
            </a:r>
            <a:r>
              <a:rPr lang="en-US" dirty="0" smtClean="0">
                <a:solidFill>
                  <a:schemeClr val="tx1"/>
                </a:solidFill>
                <a:latin typeface="Gill Sans MT" panose="020B0502020104020203" pitchFamily="34" charset="0"/>
              </a:rPr>
              <a:t>	Patient Advisor and Trustee, </a:t>
            </a:r>
            <a:r>
              <a:rPr lang="en-US" dirty="0" err="1" smtClean="0">
                <a:solidFill>
                  <a:schemeClr val="tx1"/>
                </a:solidFill>
                <a:latin typeface="Gill Sans MT" panose="020B0502020104020203" pitchFamily="34" charset="0"/>
              </a:rPr>
              <a:t>Theda</a:t>
            </a:r>
            <a:r>
              <a:rPr lang="en-US" dirty="0" smtClean="0">
                <a:solidFill>
                  <a:schemeClr val="tx1"/>
                </a:solidFill>
                <a:latin typeface="Gill Sans MT" panose="020B0502020104020203" pitchFamily="34" charset="0"/>
              </a:rPr>
              <a:t> Care</a:t>
            </a:r>
            <a:endParaRPr lang="en-US" dirty="0">
              <a:solidFill>
                <a:schemeClr val="tx1"/>
              </a:solidFill>
              <a:latin typeface="Gill Sans MT" panose="020B0502020104020203" pitchFamily="34" charset="0"/>
            </a:endParaRPr>
          </a:p>
        </p:txBody>
      </p:sp>
      <p:sp>
        <p:nvSpPr>
          <p:cNvPr id="2" name="Slide Number Placeholder 1"/>
          <p:cNvSpPr>
            <a:spLocks noGrp="1"/>
          </p:cNvSpPr>
          <p:nvPr>
            <p:ph type="sldNum" sz="quarter" idx="10"/>
          </p:nvPr>
        </p:nvSpPr>
        <p:spPr/>
        <p:txBody>
          <a:bodyPr/>
          <a:lstStyle/>
          <a:p>
            <a:pPr>
              <a:defRPr/>
            </a:pPr>
            <a:fld id="{1F90DEF1-E22A-48F2-9A49-0B5C070CFB7B}" type="slidenum">
              <a:rPr lang="en-US" smtClean="0"/>
              <a:pPr>
                <a:defRPr/>
              </a:pPr>
              <a:t>2</a:t>
            </a:fld>
            <a:endParaRPr lang="en-US"/>
          </a:p>
        </p:txBody>
      </p:sp>
    </p:spTree>
    <p:extLst>
      <p:ext uri="{BB962C8B-B14F-4D97-AF65-F5344CB8AC3E}">
        <p14:creationId xmlns:p14="http://schemas.microsoft.com/office/powerpoint/2010/main" val="3536358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52536" y="0"/>
            <a:ext cx="8229600" cy="990600"/>
          </a:xfrm>
        </p:spPr>
        <p:txBody>
          <a:bodyPr/>
          <a:lstStyle/>
          <a:p>
            <a:pPr algn="ctr" eaLnBrk="1" fontAlgn="auto" hangingPunct="1">
              <a:spcAft>
                <a:spcPts val="0"/>
              </a:spcAft>
              <a:defRPr/>
            </a:pPr>
            <a:r>
              <a:rPr lang="en-US" altLang="en-US" sz="4400" dirty="0" smtClean="0">
                <a:latin typeface="Gill Sans MT" panose="020B0502020104020203" pitchFamily="34" charset="0"/>
              </a:rPr>
              <a:t>Services</a:t>
            </a:r>
            <a:r>
              <a:rPr lang="en-US" altLang="en-US" sz="4400" b="0" dirty="0" smtClean="0">
                <a:solidFill>
                  <a:schemeClr val="bg1"/>
                </a:solidFill>
                <a:effectLst/>
                <a:latin typeface="Gill Sans MT" panose="020B0502020104020203" pitchFamily="34" charset="0"/>
              </a:rPr>
              <a:t> Unavailable at NLH</a:t>
            </a:r>
          </a:p>
        </p:txBody>
      </p:sp>
      <p:pic>
        <p:nvPicPr>
          <p:cNvPr id="1536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3499" y="2542282"/>
            <a:ext cx="36195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sz="half" idx="1"/>
          </p:nvPr>
        </p:nvSpPr>
        <p:spPr>
          <a:xfrm>
            <a:off x="1115616" y="836712"/>
            <a:ext cx="4953000" cy="4525962"/>
          </a:xfrm>
        </p:spPr>
        <p:txBody>
          <a:bodyPr/>
          <a:lstStyle/>
          <a:p>
            <a:pPr eaLnBrk="1" hangingPunct="1">
              <a:lnSpc>
                <a:spcPct val="80000"/>
              </a:lnSpc>
            </a:pPr>
            <a:endParaRPr lang="en-US" altLang="en-US" sz="1800" dirty="0" smtClean="0">
              <a:solidFill>
                <a:schemeClr val="bg1"/>
              </a:solidFill>
            </a:endParaRPr>
          </a:p>
          <a:p>
            <a:pPr eaLnBrk="1" hangingPunct="1">
              <a:lnSpc>
                <a:spcPct val="80000"/>
              </a:lnSpc>
              <a:buFont typeface="Wingdings" pitchFamily="2" charset="2"/>
              <a:buChar char="Ø"/>
            </a:pPr>
            <a:r>
              <a:rPr lang="en-US" altLang="en-US" sz="3200" dirty="0" smtClean="0">
                <a:latin typeface="Gill Sans MT" panose="020B0502020104020203" pitchFamily="34" charset="0"/>
              </a:rPr>
              <a:t>Major trauma </a:t>
            </a:r>
          </a:p>
          <a:p>
            <a:pPr eaLnBrk="1" hangingPunct="1">
              <a:lnSpc>
                <a:spcPct val="80000"/>
              </a:lnSpc>
              <a:buFont typeface="Wingdings" pitchFamily="2" charset="2"/>
              <a:buChar char="Ø"/>
            </a:pPr>
            <a:r>
              <a:rPr lang="en-US" altLang="en-US" sz="3200" dirty="0" smtClean="0">
                <a:latin typeface="Gill Sans MT" panose="020B0502020104020203" pitchFamily="34" charset="0"/>
              </a:rPr>
              <a:t>Interventional cardiology</a:t>
            </a:r>
          </a:p>
          <a:p>
            <a:pPr eaLnBrk="1" hangingPunct="1">
              <a:lnSpc>
                <a:spcPct val="80000"/>
              </a:lnSpc>
              <a:buFont typeface="Wingdings" pitchFamily="2" charset="2"/>
              <a:buChar char="Ø"/>
            </a:pPr>
            <a:r>
              <a:rPr lang="en-US" altLang="en-US" sz="3200" dirty="0" smtClean="0">
                <a:latin typeface="Gill Sans MT" panose="020B0502020104020203" pitchFamily="34" charset="0"/>
              </a:rPr>
              <a:t>Renal dialysis</a:t>
            </a:r>
          </a:p>
          <a:p>
            <a:pPr eaLnBrk="1" hangingPunct="1">
              <a:lnSpc>
                <a:spcPct val="80000"/>
              </a:lnSpc>
              <a:buFont typeface="Wingdings" pitchFamily="2" charset="2"/>
              <a:buChar char="Ø"/>
            </a:pPr>
            <a:r>
              <a:rPr lang="en-US" altLang="en-US" sz="3200" dirty="0" err="1" smtClean="0">
                <a:latin typeface="Gill Sans MT" panose="020B0502020104020203" pitchFamily="34" charset="0"/>
              </a:rPr>
              <a:t>Intensivists</a:t>
            </a:r>
            <a:endParaRPr lang="en-US" altLang="en-US" sz="3200" dirty="0" smtClean="0">
              <a:latin typeface="Gill Sans MT" panose="020B0502020104020203" pitchFamily="34" charset="0"/>
            </a:endParaRPr>
          </a:p>
          <a:p>
            <a:pPr eaLnBrk="1" hangingPunct="1">
              <a:lnSpc>
                <a:spcPct val="80000"/>
              </a:lnSpc>
              <a:buFont typeface="Wingdings" pitchFamily="2" charset="2"/>
              <a:buChar char="Ø"/>
            </a:pPr>
            <a:r>
              <a:rPr lang="en-US" altLang="en-US" sz="3200" dirty="0" smtClean="0">
                <a:latin typeface="Gill Sans MT" panose="020B0502020104020203" pitchFamily="34" charset="0"/>
              </a:rPr>
              <a:t>Endocrinology</a:t>
            </a:r>
          </a:p>
          <a:p>
            <a:pPr eaLnBrk="1" hangingPunct="1">
              <a:lnSpc>
                <a:spcPct val="80000"/>
              </a:lnSpc>
              <a:buFont typeface="Wingdings" pitchFamily="2" charset="2"/>
              <a:buChar char="Ø"/>
            </a:pPr>
            <a:r>
              <a:rPr lang="en-US" altLang="en-US" sz="3200" dirty="0" smtClean="0">
                <a:latin typeface="Gill Sans MT" panose="020B0502020104020203" pitchFamily="34" charset="0"/>
              </a:rPr>
              <a:t>Transplant services</a:t>
            </a:r>
          </a:p>
          <a:p>
            <a:pPr eaLnBrk="1" hangingPunct="1">
              <a:lnSpc>
                <a:spcPct val="80000"/>
              </a:lnSpc>
              <a:buFont typeface="Wingdings" pitchFamily="2" charset="2"/>
              <a:buChar char="Ø"/>
            </a:pPr>
            <a:r>
              <a:rPr lang="en-US" altLang="en-US" sz="3200" dirty="0" smtClean="0">
                <a:latin typeface="Gill Sans MT" panose="020B0502020104020203" pitchFamily="34" charset="0"/>
              </a:rPr>
              <a:t>Infectious disease</a:t>
            </a:r>
          </a:p>
          <a:p>
            <a:pPr eaLnBrk="1" hangingPunct="1">
              <a:lnSpc>
                <a:spcPct val="80000"/>
              </a:lnSpc>
              <a:buClr>
                <a:srgbClr val="2DA2BF"/>
              </a:buClr>
              <a:buFont typeface="Wingdings" pitchFamily="2" charset="2"/>
              <a:buChar char="Ø"/>
            </a:pPr>
            <a:r>
              <a:rPr lang="en-US" altLang="en-US" sz="3200" dirty="0" err="1" smtClean="0">
                <a:latin typeface="Gill Sans MT" panose="020B0502020104020203" pitchFamily="34" charset="0"/>
              </a:rPr>
              <a:t>Peds</a:t>
            </a:r>
            <a:r>
              <a:rPr lang="en-US" altLang="en-US" sz="3200" dirty="0" smtClean="0">
                <a:latin typeface="Gill Sans MT" panose="020B0502020104020203" pitchFamily="34" charset="0"/>
              </a:rPr>
              <a:t> ICU and NICU</a:t>
            </a:r>
          </a:p>
          <a:p>
            <a:pPr eaLnBrk="1" hangingPunct="1">
              <a:lnSpc>
                <a:spcPct val="80000"/>
              </a:lnSpc>
              <a:buFont typeface="Wingdings" pitchFamily="2" charset="2"/>
              <a:buChar char="Ø"/>
            </a:pPr>
            <a:r>
              <a:rPr lang="en-US" altLang="en-US" sz="3200" dirty="0" smtClean="0">
                <a:latin typeface="Gill Sans MT" panose="020B0502020104020203" pitchFamily="34" charset="0"/>
              </a:rPr>
              <a:t>Vascular Surgery</a:t>
            </a:r>
          </a:p>
          <a:p>
            <a:pPr eaLnBrk="1" hangingPunct="1">
              <a:lnSpc>
                <a:spcPct val="80000"/>
              </a:lnSpc>
              <a:buFont typeface="Wingdings" pitchFamily="2" charset="2"/>
              <a:buChar char="Ø"/>
            </a:pPr>
            <a:r>
              <a:rPr lang="en-US" altLang="en-US" sz="3200" dirty="0" smtClean="0">
                <a:latin typeface="Gill Sans MT" panose="020B0502020104020203" pitchFamily="34" charset="0"/>
              </a:rPr>
              <a:t>Neurosurgery</a:t>
            </a:r>
          </a:p>
          <a:p>
            <a:pPr eaLnBrk="1" hangingPunct="1">
              <a:lnSpc>
                <a:spcPct val="80000"/>
              </a:lnSpc>
              <a:buFont typeface="Wingdings" pitchFamily="2" charset="2"/>
              <a:buChar char="Ø"/>
            </a:pPr>
            <a:r>
              <a:rPr lang="en-US" altLang="en-US" sz="3200" dirty="0" smtClean="0">
                <a:latin typeface="Gill Sans MT" panose="020B0502020104020203" pitchFamily="34" charset="0"/>
              </a:rPr>
              <a:t>Mental health services</a:t>
            </a:r>
          </a:p>
          <a:p>
            <a:pPr eaLnBrk="1" hangingPunct="1">
              <a:lnSpc>
                <a:spcPct val="80000"/>
              </a:lnSpc>
            </a:pPr>
            <a:endParaRPr lang="en-US" altLang="en-US" sz="3200" dirty="0" smtClean="0">
              <a:latin typeface="Gill Sans MT" panose="020B0502020104020203" pitchFamily="34" charset="0"/>
            </a:endParaRPr>
          </a:p>
          <a:p>
            <a:pPr eaLnBrk="1" hangingPunct="1">
              <a:lnSpc>
                <a:spcPct val="80000"/>
              </a:lnSpc>
              <a:buFont typeface="Wingdings" pitchFamily="2" charset="2"/>
              <a:buNone/>
            </a:pPr>
            <a:endParaRPr lang="en-US" altLang="en-US" sz="1800" dirty="0" smtClean="0">
              <a:solidFill>
                <a:schemeClr val="bg1"/>
              </a:solidFill>
            </a:endParaRPr>
          </a:p>
        </p:txBody>
      </p:sp>
      <p:pic>
        <p:nvPicPr>
          <p:cNvPr id="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6237312"/>
            <a:ext cx="1513854" cy="40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pPr>
              <a:defRPr/>
            </a:pPr>
            <a:fld id="{E707B51B-45E2-45BA-AE16-3A588449B146}" type="slidenum">
              <a:rPr lang="en-US" smtClean="0"/>
              <a:pPr>
                <a:defRPr/>
              </a:pPr>
              <a:t>20</a:t>
            </a:fld>
            <a:endParaRPr lang="en-US"/>
          </a:p>
        </p:txBody>
      </p:sp>
    </p:spTree>
    <p:extLst>
      <p:ext uri="{BB962C8B-B14F-4D97-AF65-F5344CB8AC3E}">
        <p14:creationId xmlns:p14="http://schemas.microsoft.com/office/powerpoint/2010/main" val="1907441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Grp="1" noChangeArrowheads="1"/>
          </p:cNvSpPr>
          <p:nvPr>
            <p:ph sz="half" idx="1"/>
          </p:nvPr>
        </p:nvSpPr>
        <p:spPr>
          <a:xfrm>
            <a:off x="611560" y="1262608"/>
            <a:ext cx="4572000" cy="4038600"/>
          </a:xfrm>
        </p:spPr>
        <p:txBody>
          <a:bodyPr rtlCol="0">
            <a:normAutofit/>
          </a:bodyPr>
          <a:lstStyle/>
          <a:p>
            <a:pPr marL="395478" indent="-285750" eaLnBrk="1" fontAlgn="auto" hangingPunct="1">
              <a:spcAft>
                <a:spcPts val="0"/>
              </a:spcAft>
              <a:buFont typeface="Wingdings" panose="05000000000000000000" pitchFamily="2" charset="2"/>
              <a:buChar char="Ø"/>
              <a:defRPr/>
            </a:pPr>
            <a:endParaRPr lang="en-US" dirty="0" smtClean="0">
              <a:solidFill>
                <a:schemeClr val="bg1"/>
              </a:solidFill>
            </a:endParaRPr>
          </a:p>
          <a:p>
            <a:pPr marL="395478" indent="-285750" eaLnBrk="1" fontAlgn="auto" hangingPunct="1">
              <a:spcAft>
                <a:spcPts val="0"/>
              </a:spcAft>
              <a:buFont typeface="Wingdings" panose="05000000000000000000" pitchFamily="2" charset="2"/>
              <a:buChar char="Ø"/>
              <a:defRPr/>
            </a:pPr>
            <a:r>
              <a:rPr lang="en-US" dirty="0" smtClean="0"/>
              <a:t>More nimble</a:t>
            </a:r>
          </a:p>
          <a:p>
            <a:pPr marL="395478" indent="-285750" eaLnBrk="1" fontAlgn="auto" hangingPunct="1">
              <a:spcAft>
                <a:spcPts val="0"/>
              </a:spcAft>
              <a:buClr>
                <a:srgbClr val="000099"/>
              </a:buClr>
              <a:buFont typeface="Wingdings" panose="05000000000000000000" pitchFamily="2" charset="2"/>
              <a:buChar char="Ø"/>
              <a:defRPr/>
            </a:pPr>
            <a:r>
              <a:rPr lang="en-US" dirty="0"/>
              <a:t>Same staff for most </a:t>
            </a:r>
            <a:r>
              <a:rPr lang="en-US" dirty="0" smtClean="0"/>
              <a:t>initiatives</a:t>
            </a:r>
          </a:p>
          <a:p>
            <a:pPr marL="365760" indent="-256032" eaLnBrk="1" fontAlgn="auto" hangingPunct="1">
              <a:spcAft>
                <a:spcPts val="0"/>
              </a:spcAft>
              <a:buFont typeface="Wingdings" panose="05000000000000000000" pitchFamily="2" charset="2"/>
              <a:buChar char="Ø"/>
              <a:defRPr/>
            </a:pPr>
            <a:r>
              <a:rPr lang="en-US" dirty="0" smtClean="0"/>
              <a:t>Longevity of  workforce employment</a:t>
            </a:r>
          </a:p>
          <a:p>
            <a:pPr marL="365760" indent="-256032" eaLnBrk="1" fontAlgn="auto" hangingPunct="1">
              <a:spcAft>
                <a:spcPts val="0"/>
              </a:spcAft>
              <a:buFont typeface="Wingdings" panose="05000000000000000000" pitchFamily="2" charset="2"/>
              <a:buChar char="Ø"/>
              <a:defRPr/>
            </a:pPr>
            <a:r>
              <a:rPr lang="en-US" dirty="0" smtClean="0"/>
              <a:t>P4P resources</a:t>
            </a:r>
          </a:p>
          <a:p>
            <a:pPr marL="365760" indent="-256032" eaLnBrk="1" fontAlgn="auto" hangingPunct="1">
              <a:spcAft>
                <a:spcPts val="0"/>
              </a:spcAft>
              <a:buFont typeface="Wingdings" panose="05000000000000000000" pitchFamily="2" charset="2"/>
              <a:buChar char="Ø"/>
              <a:defRPr/>
            </a:pPr>
            <a:r>
              <a:rPr lang="en-US" dirty="0" smtClean="0"/>
              <a:t>Fiscal stability</a:t>
            </a:r>
          </a:p>
        </p:txBody>
      </p:sp>
      <p:sp>
        <p:nvSpPr>
          <p:cNvPr id="9222" name="Rectangle 6"/>
          <p:cNvSpPr>
            <a:spLocks noGrp="1" noChangeArrowheads="1"/>
          </p:cNvSpPr>
          <p:nvPr>
            <p:ph sz="half" idx="2"/>
          </p:nvPr>
        </p:nvSpPr>
        <p:spPr>
          <a:xfrm>
            <a:off x="4800600" y="1268760"/>
            <a:ext cx="4572000" cy="4038600"/>
          </a:xfrm>
        </p:spPr>
        <p:txBody>
          <a:bodyPr rtlCol="0">
            <a:noAutofit/>
          </a:bodyPr>
          <a:lstStyle/>
          <a:p>
            <a:pPr marL="365760" indent="-256032" eaLnBrk="1" fontAlgn="auto" hangingPunct="1">
              <a:spcAft>
                <a:spcPts val="0"/>
              </a:spcAft>
              <a:buFont typeface="Wingdings" panose="05000000000000000000" pitchFamily="2" charset="2"/>
              <a:buChar char="Ø"/>
              <a:defRPr/>
            </a:pPr>
            <a:endParaRPr lang="en-US" dirty="0" smtClean="0">
              <a:solidFill>
                <a:schemeClr val="bg1"/>
              </a:solidFill>
              <a:latin typeface="+mj-lt"/>
            </a:endParaRPr>
          </a:p>
          <a:p>
            <a:pPr marL="365760" indent="-256032" eaLnBrk="1" fontAlgn="auto" hangingPunct="1">
              <a:spcAft>
                <a:spcPts val="0"/>
              </a:spcAft>
              <a:buFont typeface="Wingdings" panose="05000000000000000000" pitchFamily="2" charset="2"/>
              <a:buChar char="Ø"/>
              <a:defRPr/>
            </a:pPr>
            <a:r>
              <a:rPr lang="en-US" dirty="0" smtClean="0">
                <a:latin typeface="+mj-lt"/>
              </a:rPr>
              <a:t>Late change adopters</a:t>
            </a:r>
          </a:p>
          <a:p>
            <a:pPr marL="365760" indent="-256032" eaLnBrk="1" fontAlgn="auto" hangingPunct="1">
              <a:spcAft>
                <a:spcPts val="0"/>
              </a:spcAft>
              <a:buFont typeface="Wingdings" panose="05000000000000000000" pitchFamily="2" charset="2"/>
              <a:buChar char="Ø"/>
              <a:defRPr/>
            </a:pPr>
            <a:r>
              <a:rPr lang="en-US" dirty="0" smtClean="0">
                <a:latin typeface="+mj-lt"/>
              </a:rPr>
              <a:t>Same staff for most initiatives</a:t>
            </a:r>
          </a:p>
          <a:p>
            <a:pPr marL="365760" indent="-256032" eaLnBrk="1" fontAlgn="auto" hangingPunct="1">
              <a:spcAft>
                <a:spcPts val="0"/>
              </a:spcAft>
              <a:buFont typeface="Wingdings" panose="05000000000000000000" pitchFamily="2" charset="2"/>
              <a:buChar char="Ø"/>
              <a:defRPr/>
            </a:pPr>
            <a:r>
              <a:rPr lang="en-US" dirty="0" smtClean="0">
                <a:latin typeface="+mj-lt"/>
              </a:rPr>
              <a:t>Longevity of workforce employment</a:t>
            </a:r>
          </a:p>
          <a:p>
            <a:pPr marL="365760" indent="-256032" eaLnBrk="1" fontAlgn="auto" hangingPunct="1">
              <a:spcAft>
                <a:spcPts val="0"/>
              </a:spcAft>
              <a:buFont typeface="Wingdings" panose="05000000000000000000" pitchFamily="2" charset="2"/>
              <a:buChar char="Ø"/>
              <a:defRPr/>
            </a:pPr>
            <a:r>
              <a:rPr lang="en-US" dirty="0" smtClean="0">
                <a:latin typeface="+mj-lt"/>
              </a:rPr>
              <a:t>Initiative overload</a:t>
            </a:r>
          </a:p>
          <a:p>
            <a:pPr marL="365760" indent="-256032" eaLnBrk="1" fontAlgn="auto" hangingPunct="1">
              <a:spcAft>
                <a:spcPts val="0"/>
              </a:spcAft>
              <a:buFont typeface="Wingdings" panose="05000000000000000000" pitchFamily="2" charset="2"/>
              <a:buChar char="Ø"/>
              <a:defRPr/>
            </a:pPr>
            <a:r>
              <a:rPr lang="en-US" dirty="0" smtClean="0">
                <a:latin typeface="+mj-lt"/>
              </a:rPr>
              <a:t>Limited resources and scope</a:t>
            </a:r>
          </a:p>
          <a:p>
            <a:pPr marL="365760" indent="-256032" eaLnBrk="1" fontAlgn="auto" hangingPunct="1">
              <a:spcAft>
                <a:spcPts val="0"/>
              </a:spcAft>
              <a:buFont typeface="Arial" panose="020B0604020202020204" pitchFamily="34" charset="0"/>
              <a:buChar char="•"/>
              <a:defRPr/>
            </a:pPr>
            <a:endParaRPr lang="en-US" sz="2000" dirty="0" smtClean="0"/>
          </a:p>
        </p:txBody>
      </p:sp>
      <p:sp>
        <p:nvSpPr>
          <p:cNvPr id="9220" name="Rectangle 4"/>
          <p:cNvSpPr>
            <a:spLocks noGrp="1" noChangeArrowheads="1"/>
          </p:cNvSpPr>
          <p:nvPr>
            <p:ph type="title"/>
          </p:nvPr>
        </p:nvSpPr>
        <p:spPr>
          <a:xfrm>
            <a:off x="595064" y="117376"/>
            <a:ext cx="8153400" cy="1295400"/>
          </a:xfrm>
        </p:spPr>
        <p:txBody>
          <a:bodyPr>
            <a:noAutofit/>
          </a:bodyPr>
          <a:lstStyle/>
          <a:p>
            <a:pPr eaLnBrk="1" fontAlgn="auto" hangingPunct="1">
              <a:spcAft>
                <a:spcPts val="0"/>
              </a:spcAft>
              <a:defRPr/>
            </a:pPr>
            <a:r>
              <a:rPr lang="en-US" sz="4400" b="1" dirty="0">
                <a:effectLst/>
                <a:latin typeface="Gill Sans MT" panose="020B0502020104020203" pitchFamily="34" charset="0"/>
              </a:rPr>
              <a:t>Our Pros and Cons</a:t>
            </a:r>
            <a:r>
              <a:rPr lang="en-US" sz="4400" b="1" dirty="0">
                <a:latin typeface="Gill Sans MT" panose="020B0502020104020203" pitchFamily="34" charset="0"/>
              </a:rPr>
              <a:t/>
            </a:r>
            <a:br>
              <a:rPr lang="en-US" sz="4400" b="1" dirty="0">
                <a:latin typeface="Gill Sans MT" panose="020B0502020104020203" pitchFamily="34" charset="0"/>
              </a:rPr>
            </a:br>
            <a:endParaRPr lang="en-US" sz="4400" b="1" dirty="0">
              <a:latin typeface="Gill Sans MT" panose="020B0502020104020203" pitchFamily="34" charset="0"/>
            </a:endParaRPr>
          </a:p>
        </p:txBody>
      </p:sp>
      <p:sp>
        <p:nvSpPr>
          <p:cNvPr id="16389" name="Rectangle 8"/>
          <p:cNvSpPr>
            <a:spLocks noChangeArrowheads="1"/>
          </p:cNvSpPr>
          <p:nvPr/>
        </p:nvSpPr>
        <p:spPr bwMode="auto">
          <a:xfrm>
            <a:off x="899592" y="692696"/>
            <a:ext cx="2667000" cy="966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eaLnBrk="1" hangingPunct="1">
              <a:lnSpc>
                <a:spcPct val="90000"/>
              </a:lnSpc>
              <a:spcBef>
                <a:spcPct val="20000"/>
              </a:spcBef>
            </a:pPr>
            <a:r>
              <a:rPr lang="en-US" altLang="en-US" b="0" dirty="0">
                <a:solidFill>
                  <a:schemeClr val="bg1"/>
                </a:solidFill>
                <a:latin typeface="Arial" charset="0"/>
              </a:rPr>
              <a:t>	</a:t>
            </a:r>
            <a:endParaRPr lang="en-US" altLang="en-US" dirty="0">
              <a:solidFill>
                <a:srgbClr val="000099"/>
              </a:solidFill>
              <a:latin typeface="Gill Sans MT" panose="020B0502020104020203" pitchFamily="34" charset="0"/>
            </a:endParaRPr>
          </a:p>
          <a:p>
            <a:pPr eaLnBrk="1" hangingPunct="1">
              <a:lnSpc>
                <a:spcPct val="90000"/>
              </a:lnSpc>
              <a:spcBef>
                <a:spcPct val="20000"/>
              </a:spcBef>
            </a:pPr>
            <a:r>
              <a:rPr lang="en-US" altLang="en-US" sz="2400" dirty="0">
                <a:solidFill>
                  <a:srgbClr val="000099"/>
                </a:solidFill>
                <a:latin typeface="Gill Sans MT" panose="020B0502020104020203" pitchFamily="34" charset="0"/>
              </a:rPr>
              <a:t>      </a:t>
            </a:r>
            <a:r>
              <a:rPr lang="en-US" altLang="en-US" sz="3200" dirty="0">
                <a:solidFill>
                  <a:srgbClr val="000099"/>
                </a:solidFill>
                <a:latin typeface="Gill Sans MT" panose="020B0502020104020203" pitchFamily="34" charset="0"/>
              </a:rPr>
              <a:t>PRO</a:t>
            </a:r>
            <a:endParaRPr lang="en-US" altLang="en-US" sz="2400" dirty="0">
              <a:solidFill>
                <a:srgbClr val="000099"/>
              </a:solidFill>
              <a:latin typeface="Gill Sans MT" panose="020B0502020104020203" pitchFamily="34" charset="0"/>
            </a:endParaRPr>
          </a:p>
        </p:txBody>
      </p:sp>
      <p:sp>
        <p:nvSpPr>
          <p:cNvPr id="16390" name="TextBox 2"/>
          <p:cNvSpPr txBox="1">
            <a:spLocks noChangeArrowheads="1"/>
          </p:cNvSpPr>
          <p:nvPr/>
        </p:nvSpPr>
        <p:spPr bwMode="auto">
          <a:xfrm>
            <a:off x="4800600" y="692696"/>
            <a:ext cx="2819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altLang="en-US" sz="2400" b="0" dirty="0">
                <a:solidFill>
                  <a:srgbClr val="000099"/>
                </a:solidFill>
                <a:latin typeface="Arial" charset="0"/>
                <a:cs typeface="Arial" charset="0"/>
              </a:rPr>
              <a:t>            </a:t>
            </a:r>
          </a:p>
          <a:p>
            <a:r>
              <a:rPr lang="en-US" altLang="en-US" sz="3200" dirty="0">
                <a:solidFill>
                  <a:srgbClr val="000099"/>
                </a:solidFill>
                <a:latin typeface="Arial" charset="0"/>
                <a:cs typeface="Arial" charset="0"/>
              </a:rPr>
              <a:t>           CON</a:t>
            </a:r>
          </a:p>
        </p:txBody>
      </p:sp>
      <p:pic>
        <p:nvPicPr>
          <p:cNvPr id="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6237312"/>
            <a:ext cx="1513854" cy="40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6592" y="5033601"/>
            <a:ext cx="14668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E707B51B-45E2-45BA-AE16-3A588449B146}" type="slidenum">
              <a:rPr lang="en-US" smtClean="0"/>
              <a:pPr>
                <a:defRPr/>
              </a:pPr>
              <a:t>21</a:t>
            </a:fld>
            <a:endParaRPr lang="en-US"/>
          </a:p>
        </p:txBody>
      </p:sp>
    </p:spTree>
    <p:extLst>
      <p:ext uri="{BB962C8B-B14F-4D97-AF65-F5344CB8AC3E}">
        <p14:creationId xmlns:p14="http://schemas.microsoft.com/office/powerpoint/2010/main" val="482819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2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2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22">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21">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222">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221">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222">
                                            <p:txEl>
                                              <p:pRg st="4" end="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9221">
                                            <p:txEl>
                                              <p:pRg st="5" end="5"/>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92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78089" y="188640"/>
            <a:ext cx="8229600" cy="1294184"/>
          </a:xfrm>
        </p:spPr>
        <p:txBody>
          <a:bodyPr>
            <a:normAutofit fontScale="90000"/>
          </a:bodyPr>
          <a:lstStyle/>
          <a:p>
            <a:pPr algn="ctr" eaLnBrk="1" fontAlgn="auto" hangingPunct="1">
              <a:spcAft>
                <a:spcPts val="0"/>
              </a:spcAft>
              <a:defRPr/>
            </a:pPr>
            <a:r>
              <a:rPr lang="en-US" altLang="en-US" sz="3600" b="1" dirty="0" smtClean="0">
                <a:effectLst/>
                <a:latin typeface="Gill Sans MT" panose="020B0502020104020203" pitchFamily="34" charset="0"/>
              </a:rPr>
              <a:t>Hospital Acquired Conditions</a:t>
            </a:r>
            <a:br>
              <a:rPr lang="en-US" altLang="en-US" sz="3600" b="1" dirty="0" smtClean="0">
                <a:effectLst/>
                <a:latin typeface="Gill Sans MT" panose="020B0502020104020203" pitchFamily="34" charset="0"/>
              </a:rPr>
            </a:br>
            <a:r>
              <a:rPr lang="en-US" altLang="en-US" sz="3600" b="1" dirty="0" smtClean="0">
                <a:effectLst/>
                <a:latin typeface="Gill Sans MT" panose="020B0502020104020203" pitchFamily="34" charset="0"/>
              </a:rPr>
              <a:t/>
            </a:r>
            <a:br>
              <a:rPr lang="en-US" altLang="en-US" sz="3600" b="1" dirty="0" smtClean="0">
                <a:effectLst/>
                <a:latin typeface="Gill Sans MT" panose="020B0502020104020203" pitchFamily="34" charset="0"/>
              </a:rPr>
            </a:br>
            <a:r>
              <a:rPr lang="en-US" altLang="en-US" sz="2800" dirty="0" smtClean="0">
                <a:solidFill>
                  <a:srgbClr val="000099"/>
                </a:solidFill>
                <a:effectLst/>
                <a:latin typeface="Gill Sans MT" panose="020B0502020104020203" pitchFamily="34" charset="0"/>
              </a:rPr>
              <a:t>One Event at a Time</a:t>
            </a:r>
          </a:p>
        </p:txBody>
      </p:sp>
      <p:pic>
        <p:nvPicPr>
          <p:cNvPr id="174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3" y="1916832"/>
            <a:ext cx="8809037"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6237312"/>
            <a:ext cx="1513854" cy="40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pPr>
              <a:defRPr/>
            </a:pPr>
            <a:fld id="{1F90DEF1-E22A-48F2-9A49-0B5C070CFB7B}" type="slidenum">
              <a:rPr lang="en-US" smtClean="0"/>
              <a:pPr>
                <a:defRPr/>
              </a:pPr>
              <a:t>22</a:t>
            </a:fld>
            <a:endParaRPr lang="en-US"/>
          </a:p>
        </p:txBody>
      </p:sp>
    </p:spTree>
    <p:extLst>
      <p:ext uri="{BB962C8B-B14F-4D97-AF65-F5344CB8AC3E}">
        <p14:creationId xmlns:p14="http://schemas.microsoft.com/office/powerpoint/2010/main" val="21021759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11560" y="269850"/>
            <a:ext cx="8229600" cy="350838"/>
          </a:xfrm>
        </p:spPr>
        <p:txBody>
          <a:bodyPr>
            <a:noAutofit/>
          </a:bodyPr>
          <a:lstStyle/>
          <a:p>
            <a:pPr eaLnBrk="1" fontAlgn="auto" hangingPunct="1">
              <a:spcAft>
                <a:spcPts val="0"/>
              </a:spcAft>
              <a:defRPr/>
            </a:pPr>
            <a:r>
              <a:rPr lang="en-US" altLang="en-US" sz="3600" b="1" dirty="0" smtClean="0">
                <a:effectLst/>
                <a:latin typeface="Gill Sans MT" panose="020B0502020104020203" pitchFamily="34" charset="0"/>
              </a:rPr>
              <a:t>Harm Across the Board</a:t>
            </a:r>
            <a:r>
              <a:rPr lang="en-US" altLang="en-US" sz="2800" b="1" dirty="0" smtClean="0">
                <a:effectLst/>
                <a:latin typeface="Gill Sans MT" panose="020B0502020104020203" pitchFamily="34" charset="0"/>
              </a:rPr>
              <a:t/>
            </a:r>
            <a:br>
              <a:rPr lang="en-US" altLang="en-US" sz="2800" b="1" dirty="0" smtClean="0">
                <a:effectLst/>
                <a:latin typeface="Gill Sans MT" panose="020B0502020104020203" pitchFamily="34" charset="0"/>
              </a:rPr>
            </a:br>
            <a:r>
              <a:rPr lang="en-US" altLang="en-US" sz="1800" b="1" dirty="0" smtClean="0">
                <a:effectLst/>
                <a:latin typeface="Gill Sans MT" panose="020B0502020104020203" pitchFamily="34" charset="0"/>
              </a:rPr>
              <a:t>Total Harm Events* per 1,000 Discharges</a:t>
            </a:r>
            <a:endParaRPr lang="en-US" altLang="en-US" sz="2800" b="1" dirty="0" smtClean="0">
              <a:effectLst/>
              <a:latin typeface="Gill Sans MT" panose="020B0502020104020203" pitchFamily="34" charset="0"/>
            </a:endParaRPr>
          </a:p>
        </p:txBody>
      </p:sp>
      <p:pic>
        <p:nvPicPr>
          <p:cNvPr id="184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96752"/>
            <a:ext cx="8305800"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6237312"/>
            <a:ext cx="1513854" cy="40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pPr>
              <a:defRPr/>
            </a:pPr>
            <a:fld id="{1F90DEF1-E22A-48F2-9A49-0B5C070CFB7B}" type="slidenum">
              <a:rPr lang="en-US" smtClean="0"/>
              <a:pPr>
                <a:defRPr/>
              </a:pPr>
              <a:t>23</a:t>
            </a:fld>
            <a:endParaRPr lang="en-US"/>
          </a:p>
        </p:txBody>
      </p:sp>
    </p:spTree>
    <p:extLst>
      <p:ext uri="{BB962C8B-B14F-4D97-AF65-F5344CB8AC3E}">
        <p14:creationId xmlns:p14="http://schemas.microsoft.com/office/powerpoint/2010/main" val="30484244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821461" y="1389991"/>
            <a:ext cx="2755900" cy="1676400"/>
          </a:xfrm>
          <a:ln w="19050">
            <a:solidFill>
              <a:schemeClr val="tx1"/>
            </a:solidFill>
            <a:miter lim="800000"/>
            <a:headEnd/>
            <a:tailEnd/>
          </a:ln>
        </p:spPr>
      </p:pic>
      <p:sp>
        <p:nvSpPr>
          <p:cNvPr id="3" name="Title 2"/>
          <p:cNvSpPr>
            <a:spLocks noGrp="1"/>
          </p:cNvSpPr>
          <p:nvPr>
            <p:ph type="title"/>
          </p:nvPr>
        </p:nvSpPr>
        <p:spPr>
          <a:xfrm>
            <a:off x="590872" y="553690"/>
            <a:ext cx="8229600" cy="427038"/>
          </a:xfrm>
        </p:spPr>
        <p:txBody>
          <a:bodyPr>
            <a:noAutofit/>
          </a:bodyPr>
          <a:lstStyle/>
          <a:p>
            <a:pPr eaLnBrk="1" hangingPunct="1">
              <a:defRPr/>
            </a:pPr>
            <a:r>
              <a:rPr lang="en-US" altLang="en-US" sz="4400" b="1" dirty="0" smtClean="0">
                <a:effectLst/>
                <a:latin typeface="Gill Sans MT" panose="020B0502020104020203" pitchFamily="34" charset="0"/>
              </a:rPr>
              <a:t>Getting the Board on Board</a:t>
            </a:r>
            <a:r>
              <a:rPr lang="en-US" altLang="en-US" sz="4400" b="1" dirty="0" smtClean="0">
                <a:latin typeface="Gill Sans MT" panose="020B0502020104020203" pitchFamily="34" charset="0"/>
              </a:rPr>
              <a:t/>
            </a:r>
            <a:br>
              <a:rPr lang="en-US" altLang="en-US" sz="4400" b="1" dirty="0" smtClean="0">
                <a:latin typeface="Gill Sans MT" panose="020B0502020104020203" pitchFamily="34" charset="0"/>
              </a:rPr>
            </a:br>
            <a:endParaRPr lang="en-US" sz="4400" b="1" dirty="0">
              <a:latin typeface="Gill Sans MT" panose="020B0502020104020203" pitchFamily="34" charset="0"/>
            </a:endParaRPr>
          </a:p>
        </p:txBody>
      </p:sp>
      <p:cxnSp>
        <p:nvCxnSpPr>
          <p:cNvPr id="5" name="Straight Connector 4"/>
          <p:cNvCxnSpPr/>
          <p:nvPr/>
        </p:nvCxnSpPr>
        <p:spPr>
          <a:xfrm>
            <a:off x="4460875" y="1254968"/>
            <a:ext cx="34925" cy="548640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8337" y="4834624"/>
            <a:ext cx="1371600" cy="5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6" descr="http://hickoryhillsil.org/wp-content/uploads/2013/09/AGENDA_ICON-650x400.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486" y="2510363"/>
            <a:ext cx="287178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4714354" y="2196530"/>
            <a:ext cx="936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altLang="en-US" b="0" dirty="0"/>
              <a:t>2009</a:t>
            </a:r>
          </a:p>
        </p:txBody>
      </p:sp>
      <p:sp>
        <p:nvSpPr>
          <p:cNvPr id="15" name="TextBox 14"/>
          <p:cNvSpPr txBox="1">
            <a:spLocks noChangeArrowheads="1"/>
          </p:cNvSpPr>
          <p:nvPr/>
        </p:nvSpPr>
        <p:spPr bwMode="auto">
          <a:xfrm>
            <a:off x="3106737" y="3191282"/>
            <a:ext cx="1498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altLang="en-US" b="0" dirty="0" smtClean="0"/>
              <a:t>Feb </a:t>
            </a:r>
            <a:r>
              <a:rPr lang="en-US" altLang="en-US" b="0" dirty="0"/>
              <a:t>2011</a:t>
            </a:r>
          </a:p>
        </p:txBody>
      </p:sp>
      <p:sp>
        <p:nvSpPr>
          <p:cNvPr id="25" name="TextBox 24"/>
          <p:cNvSpPr txBox="1">
            <a:spLocks noChangeArrowheads="1"/>
          </p:cNvSpPr>
          <p:nvPr/>
        </p:nvSpPr>
        <p:spPr bwMode="auto">
          <a:xfrm>
            <a:off x="6228182" y="3359517"/>
            <a:ext cx="21602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altLang="en-US" b="0" dirty="0"/>
              <a:t>            </a:t>
            </a:r>
          </a:p>
          <a:p>
            <a:r>
              <a:rPr lang="en-US" altLang="en-US" b="0" dirty="0" smtClean="0"/>
              <a:t> QPSS </a:t>
            </a:r>
            <a:r>
              <a:rPr lang="en-US" altLang="en-US" b="0" dirty="0"/>
              <a:t>Report</a:t>
            </a:r>
          </a:p>
        </p:txBody>
      </p:sp>
      <p:pic>
        <p:nvPicPr>
          <p:cNvPr id="1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312" y="6237312"/>
            <a:ext cx="1513854" cy="40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46427" y="4236681"/>
            <a:ext cx="3067770" cy="17816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75" y="1952228"/>
            <a:ext cx="1371600" cy="5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9273" y="3140321"/>
            <a:ext cx="1389064" cy="51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355976" y="4345327"/>
            <a:ext cx="2069542" cy="461665"/>
          </a:xfrm>
          <a:prstGeom prst="rect">
            <a:avLst/>
          </a:prstGeom>
        </p:spPr>
        <p:txBody>
          <a:bodyPr wrap="square">
            <a:spAutoFit/>
          </a:bodyPr>
          <a:lstStyle/>
          <a:p>
            <a:pPr lvl="0"/>
            <a:r>
              <a:rPr lang="en-US" altLang="en-US" dirty="0">
                <a:solidFill>
                  <a:srgbClr val="000000"/>
                </a:solidFill>
              </a:rPr>
              <a:t> Aug 2011</a:t>
            </a:r>
          </a:p>
        </p:txBody>
      </p:sp>
      <p:sp>
        <p:nvSpPr>
          <p:cNvPr id="4" name="Slide Number Placeholder 3"/>
          <p:cNvSpPr>
            <a:spLocks noGrp="1"/>
          </p:cNvSpPr>
          <p:nvPr>
            <p:ph type="sldNum" sz="quarter" idx="10"/>
          </p:nvPr>
        </p:nvSpPr>
        <p:spPr/>
        <p:txBody>
          <a:bodyPr/>
          <a:lstStyle/>
          <a:p>
            <a:pPr>
              <a:defRPr/>
            </a:pPr>
            <a:fld id="{1F90DEF1-E22A-48F2-9A49-0B5C070CFB7B}" type="slidenum">
              <a:rPr lang="en-US" smtClean="0"/>
              <a:pPr>
                <a:defRPr/>
              </a:pPr>
              <a:t>24</a:t>
            </a:fld>
            <a:endParaRPr lang="en-US"/>
          </a:p>
        </p:txBody>
      </p:sp>
    </p:spTree>
    <p:extLst>
      <p:ext uri="{BB962C8B-B14F-4D97-AF65-F5344CB8AC3E}">
        <p14:creationId xmlns:p14="http://schemas.microsoft.com/office/powerpoint/2010/main" val="2475832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5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5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5"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9971" y="1104235"/>
            <a:ext cx="8901480" cy="5599382"/>
            <a:chOff x="109971" y="1104235"/>
            <a:chExt cx="8901480" cy="5599382"/>
          </a:xfrm>
        </p:grpSpPr>
        <p:pic>
          <p:nvPicPr>
            <p:cNvPr id="103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063" y="3528248"/>
              <a:ext cx="8863014" cy="3175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1422538"/>
              <a:ext cx="2915451" cy="1979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4" name="Text Box 15"/>
            <p:cNvSpPr txBox="1">
              <a:spLocks noChangeArrowheads="1"/>
            </p:cNvSpPr>
            <p:nvPr/>
          </p:nvSpPr>
          <p:spPr bwMode="auto">
            <a:xfrm>
              <a:off x="2978729" y="1104235"/>
              <a:ext cx="3283239" cy="35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048" tIns="41025" rIns="82048" bIns="4102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800" b="1" dirty="0">
                  <a:solidFill>
                    <a:srgbClr val="333333"/>
                  </a:solidFill>
                  <a:latin typeface="Monotype Corsiva" pitchFamily="66" charset="0"/>
                </a:rPr>
                <a:t>Outcomes Measures</a:t>
              </a:r>
            </a:p>
          </p:txBody>
        </p:sp>
        <p:sp>
          <p:nvSpPr>
            <p:cNvPr id="2055" name="Text Box 55"/>
            <p:cNvSpPr txBox="1">
              <a:spLocks noChangeArrowheads="1"/>
            </p:cNvSpPr>
            <p:nvPr/>
          </p:nvSpPr>
          <p:spPr bwMode="auto">
            <a:xfrm>
              <a:off x="277093" y="6252883"/>
              <a:ext cx="165763" cy="236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48" tIns="41025" rIns="82048" bIns="4102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000" dirty="0">
                <a:solidFill>
                  <a:srgbClr val="000000"/>
                </a:solidFill>
              </a:endParaRPr>
            </a:p>
          </p:txBody>
        </p:sp>
        <p:sp>
          <p:nvSpPr>
            <p:cNvPr id="2059" name="Text Box 16"/>
            <p:cNvSpPr txBox="1">
              <a:spLocks noChangeArrowheads="1"/>
            </p:cNvSpPr>
            <p:nvPr/>
          </p:nvSpPr>
          <p:spPr bwMode="auto">
            <a:xfrm>
              <a:off x="6083013" y="3227500"/>
              <a:ext cx="357909" cy="1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48" tIns="41025" rIns="82048" bIns="4102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700" b="1" dirty="0">
                  <a:solidFill>
                    <a:srgbClr val="CC3300"/>
                  </a:solidFill>
                </a:rPr>
                <a:t>VBP</a:t>
              </a:r>
            </a:p>
          </p:txBody>
        </p:sp>
        <p:sp>
          <p:nvSpPr>
            <p:cNvPr id="4" name="TextBox 3"/>
            <p:cNvSpPr txBox="1"/>
            <p:nvPr/>
          </p:nvSpPr>
          <p:spPr>
            <a:xfrm>
              <a:off x="445030" y="3473938"/>
              <a:ext cx="886610" cy="369332"/>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800" b="1" dirty="0" smtClean="0">
                  <a:solidFill>
                    <a:srgbClr val="0070C0"/>
                  </a:solidFill>
                </a:rPr>
                <a:t>NLH</a:t>
              </a:r>
              <a:r>
                <a:rPr lang="en-US" sz="900" b="1" dirty="0" smtClean="0">
                  <a:solidFill>
                    <a:srgbClr val="0070C0"/>
                  </a:solidFill>
                </a:rPr>
                <a:t> -----</a:t>
              </a:r>
            </a:p>
            <a:p>
              <a:r>
                <a:rPr lang="en-US" sz="900" b="1" dirty="0" smtClean="0">
                  <a:solidFill>
                    <a:srgbClr val="FF0000"/>
                  </a:solidFill>
                </a:rPr>
                <a:t>Expected ---</a:t>
              </a:r>
              <a:endParaRPr lang="en-US" sz="900" b="1" dirty="0">
                <a:solidFill>
                  <a:srgbClr val="FF0000"/>
                </a:solidFill>
              </a:endParaRPr>
            </a:p>
          </p:txBody>
        </p:sp>
        <p:sp>
          <p:nvSpPr>
            <p:cNvPr id="8" name="TextBox 7"/>
            <p:cNvSpPr txBox="1"/>
            <p:nvPr/>
          </p:nvSpPr>
          <p:spPr>
            <a:xfrm>
              <a:off x="8093679" y="2181649"/>
              <a:ext cx="821722" cy="230828"/>
            </a:xfrm>
            <a:prstGeom prst="rect">
              <a:avLst/>
            </a:prstGeom>
            <a:noFill/>
          </p:spPr>
          <p:txBody>
            <a:bodyPr wrap="square" rtlCol="0">
              <a:spAutoFit/>
            </a:bodyPr>
            <a:lstStyle/>
            <a:p>
              <a:r>
                <a:rPr lang="en-US" sz="900" b="1" dirty="0" smtClean="0">
                  <a:solidFill>
                    <a:srgbClr val="C00000"/>
                  </a:solidFill>
                </a:rPr>
                <a:t>Natl  Median</a:t>
              </a:r>
              <a:endParaRPr lang="en-US" sz="900" b="1" dirty="0">
                <a:solidFill>
                  <a:srgbClr val="C00000"/>
                </a:solidFill>
              </a:endParaRPr>
            </a:p>
          </p:txBody>
        </p:sp>
        <p:pic>
          <p:nvPicPr>
            <p:cNvPr id="1036"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971" y="1422539"/>
              <a:ext cx="2915449" cy="197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89661" y="1422535"/>
              <a:ext cx="2915449" cy="197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TextBox 5"/>
          <p:cNvSpPr txBox="1"/>
          <p:nvPr/>
        </p:nvSpPr>
        <p:spPr>
          <a:xfrm>
            <a:off x="611559" y="22587"/>
            <a:ext cx="8399891" cy="769441"/>
          </a:xfrm>
          <a:prstGeom prst="rect">
            <a:avLst/>
          </a:prstGeom>
          <a:noFill/>
        </p:spPr>
        <p:txBody>
          <a:bodyPr wrap="square" rtlCol="0">
            <a:spAutoFit/>
          </a:bodyPr>
          <a:lstStyle/>
          <a:p>
            <a:r>
              <a:rPr lang="en-US" sz="4400" b="1" dirty="0" smtClean="0">
                <a:solidFill>
                  <a:srgbClr val="FFFFFF"/>
                </a:solidFill>
                <a:latin typeface="Gill Sans MT" panose="020B0502020104020203" pitchFamily="34" charset="0"/>
              </a:rPr>
              <a:t>QPSS Report</a:t>
            </a:r>
            <a:endParaRPr lang="en-US" sz="2000" b="1" dirty="0">
              <a:solidFill>
                <a:srgbClr val="FFFFFF"/>
              </a:solidFill>
              <a:latin typeface="Gill Sans MT" panose="020B0502020104020203" pitchFamily="34" charset="0"/>
            </a:endParaRPr>
          </a:p>
        </p:txBody>
      </p:sp>
      <p:sp>
        <p:nvSpPr>
          <p:cNvPr id="24" name="Rectangle 23"/>
          <p:cNvSpPr/>
          <p:nvPr/>
        </p:nvSpPr>
        <p:spPr>
          <a:xfrm>
            <a:off x="4427985" y="127354"/>
            <a:ext cx="4583466" cy="636849"/>
          </a:xfrm>
          <a:prstGeom prst="rect">
            <a:avLst/>
          </a:prstGeom>
        </p:spPr>
        <p:txBody>
          <a:bodyPr wrap="square" lIns="82048" tIns="41025" rIns="82048" bIns="41025">
            <a:spAutoFit/>
          </a:bodyPr>
          <a:lstStyle>
            <a:defPPr>
              <a:defRPr lang="en-US"/>
            </a:defPPr>
            <a:lvl1pPr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1pPr>
            <a:lvl2pPr marL="457092"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2pPr>
            <a:lvl3pPr marL="914186"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3pPr>
            <a:lvl4pPr marL="1371279"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4pPr>
            <a:lvl5pPr marL="1828373"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5pPr>
            <a:lvl6pPr marL="2285466" algn="l" defTabSz="457092"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6pPr>
            <a:lvl7pPr marL="2742558" algn="l" defTabSz="457092"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7pPr>
            <a:lvl8pPr marL="3199652" algn="l" defTabSz="457092"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8pPr>
            <a:lvl9pPr marL="3656744" algn="l" defTabSz="457092"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9pPr>
          </a:lstStyle>
          <a:p>
            <a:pPr algn="ctr"/>
            <a:r>
              <a:rPr lang="en-US" altLang="en-US" sz="1800" b="1" dirty="0">
                <a:solidFill>
                  <a:srgbClr val="FFFFFF"/>
                </a:solidFill>
                <a:latin typeface="Gill Sans MT" panose="020B0502020104020203" pitchFamily="34" charset="0"/>
              </a:rPr>
              <a:t>A Report on Quality, Patient Safety and Satisfaction at Nathan </a:t>
            </a:r>
            <a:r>
              <a:rPr lang="en-US" altLang="en-US" sz="1800" b="1" dirty="0" err="1">
                <a:solidFill>
                  <a:srgbClr val="FFFFFF"/>
                </a:solidFill>
                <a:latin typeface="Gill Sans MT" panose="020B0502020104020203" pitchFamily="34" charset="0"/>
              </a:rPr>
              <a:t>Littauer</a:t>
            </a:r>
            <a:r>
              <a:rPr lang="en-US" altLang="en-US" sz="1800" b="1" dirty="0">
                <a:solidFill>
                  <a:srgbClr val="FFFFFF"/>
                </a:solidFill>
                <a:latin typeface="Gill Sans MT" panose="020B0502020104020203" pitchFamily="34" charset="0"/>
              </a:rPr>
              <a:t> Hospital</a:t>
            </a:r>
          </a:p>
        </p:txBody>
      </p:sp>
    </p:spTree>
    <p:extLst>
      <p:ext uri="{BB962C8B-B14F-4D97-AF65-F5344CB8AC3E}">
        <p14:creationId xmlns:p14="http://schemas.microsoft.com/office/powerpoint/2010/main" val="1589662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870575" y="1392560"/>
            <a:ext cx="2755900" cy="1676400"/>
          </a:xfrm>
          <a:ln w="19050">
            <a:solidFill>
              <a:schemeClr val="tx1"/>
            </a:solidFill>
            <a:miter lim="800000"/>
            <a:headEnd/>
            <a:tailEnd/>
          </a:ln>
        </p:spPr>
      </p:pic>
      <p:sp>
        <p:nvSpPr>
          <p:cNvPr id="3" name="Title 2"/>
          <p:cNvSpPr>
            <a:spLocks noGrp="1"/>
          </p:cNvSpPr>
          <p:nvPr>
            <p:ph type="title"/>
          </p:nvPr>
        </p:nvSpPr>
        <p:spPr>
          <a:xfrm>
            <a:off x="590872" y="553690"/>
            <a:ext cx="8229600" cy="427038"/>
          </a:xfrm>
        </p:spPr>
        <p:txBody>
          <a:bodyPr>
            <a:noAutofit/>
          </a:bodyPr>
          <a:lstStyle/>
          <a:p>
            <a:pPr eaLnBrk="1" hangingPunct="1">
              <a:defRPr/>
            </a:pPr>
            <a:r>
              <a:rPr lang="en-US" altLang="en-US" sz="4400" b="1" dirty="0" smtClean="0">
                <a:effectLst/>
                <a:latin typeface="Gill Sans MT" panose="020B0502020104020203" pitchFamily="34" charset="0"/>
              </a:rPr>
              <a:t>Getting the Board on Board</a:t>
            </a:r>
            <a:r>
              <a:rPr lang="en-US" altLang="en-US" sz="4400" b="1" dirty="0" smtClean="0">
                <a:latin typeface="Gill Sans MT" panose="020B0502020104020203" pitchFamily="34" charset="0"/>
              </a:rPr>
              <a:t/>
            </a:r>
            <a:br>
              <a:rPr lang="en-US" altLang="en-US" sz="4400" b="1" dirty="0" smtClean="0">
                <a:latin typeface="Gill Sans MT" panose="020B0502020104020203" pitchFamily="34" charset="0"/>
              </a:rPr>
            </a:br>
            <a:endParaRPr lang="en-US" sz="4400" b="1" dirty="0">
              <a:latin typeface="Gill Sans MT" panose="020B0502020104020203" pitchFamily="34" charset="0"/>
            </a:endParaRPr>
          </a:p>
        </p:txBody>
      </p:sp>
      <p:cxnSp>
        <p:nvCxnSpPr>
          <p:cNvPr id="5" name="Straight Connector 4"/>
          <p:cNvCxnSpPr/>
          <p:nvPr/>
        </p:nvCxnSpPr>
        <p:spPr>
          <a:xfrm>
            <a:off x="4460875" y="1254968"/>
            <a:ext cx="34925" cy="548640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470400" y="1849438"/>
            <a:ext cx="1371600" cy="0"/>
          </a:xfrm>
          <a:prstGeom prst="line">
            <a:avLst/>
          </a:prstGeom>
          <a:ln w="444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154238"/>
            <a:ext cx="1295400" cy="4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8337" y="4101132"/>
            <a:ext cx="1371600" cy="5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6" descr="http://hickoryhillsil.org/wp-content/uploads/2013/09/AGENDA_ICON-650x400.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463" y="1832992"/>
            <a:ext cx="287178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4730750" y="1906984"/>
            <a:ext cx="936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altLang="en-US" b="0" dirty="0"/>
              <a:t>2009</a:t>
            </a:r>
          </a:p>
        </p:txBody>
      </p:sp>
      <p:sp>
        <p:nvSpPr>
          <p:cNvPr id="15" name="TextBox 14"/>
          <p:cNvSpPr txBox="1">
            <a:spLocks noChangeArrowheads="1"/>
          </p:cNvSpPr>
          <p:nvPr/>
        </p:nvSpPr>
        <p:spPr bwMode="auto">
          <a:xfrm>
            <a:off x="3225800" y="2268612"/>
            <a:ext cx="1250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altLang="en-US" b="0" dirty="0"/>
              <a:t> Feb 2011</a:t>
            </a:r>
          </a:p>
        </p:txBody>
      </p:sp>
      <p:sp>
        <p:nvSpPr>
          <p:cNvPr id="16" name="TextBox 15"/>
          <p:cNvSpPr txBox="1">
            <a:spLocks noChangeArrowheads="1"/>
          </p:cNvSpPr>
          <p:nvPr/>
        </p:nvSpPr>
        <p:spPr bwMode="auto">
          <a:xfrm>
            <a:off x="4415333" y="4139232"/>
            <a:ext cx="1439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altLang="en-US" b="0" dirty="0"/>
              <a:t> Aug 2011</a:t>
            </a:r>
          </a:p>
        </p:txBody>
      </p:sp>
      <p:pic>
        <p:nvPicPr>
          <p:cNvPr id="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5192167"/>
            <a:ext cx="1317625" cy="4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600" y="4711154"/>
            <a:ext cx="2870200" cy="1454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a:spLocks noChangeArrowheads="1"/>
          </p:cNvSpPr>
          <p:nvPr/>
        </p:nvSpPr>
        <p:spPr bwMode="auto">
          <a:xfrm>
            <a:off x="3200400" y="5254079"/>
            <a:ext cx="1200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altLang="en-US" b="0" dirty="0"/>
              <a:t>Aug 2013</a:t>
            </a:r>
          </a:p>
        </p:txBody>
      </p:sp>
      <p:sp>
        <p:nvSpPr>
          <p:cNvPr id="24" name="TextBox 23"/>
          <p:cNvSpPr txBox="1">
            <a:spLocks noChangeArrowheads="1"/>
          </p:cNvSpPr>
          <p:nvPr/>
        </p:nvSpPr>
        <p:spPr bwMode="auto">
          <a:xfrm>
            <a:off x="398463" y="3429000"/>
            <a:ext cx="28019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altLang="en-US" b="0" dirty="0"/>
              <a:t>  </a:t>
            </a:r>
          </a:p>
          <a:p>
            <a:pPr algn="ctr"/>
            <a:r>
              <a:rPr lang="en-US" altLang="en-US" b="0" dirty="0"/>
              <a:t>  Harm Across the Board</a:t>
            </a:r>
          </a:p>
        </p:txBody>
      </p:sp>
      <p:sp>
        <p:nvSpPr>
          <p:cNvPr id="25" name="TextBox 24"/>
          <p:cNvSpPr txBox="1">
            <a:spLocks noChangeArrowheads="1"/>
          </p:cNvSpPr>
          <p:nvPr/>
        </p:nvSpPr>
        <p:spPr bwMode="auto">
          <a:xfrm>
            <a:off x="5004048" y="2926903"/>
            <a:ext cx="41399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altLang="en-US" b="0" dirty="0"/>
              <a:t>            </a:t>
            </a:r>
          </a:p>
          <a:p>
            <a:r>
              <a:rPr lang="en-US" altLang="en-US" b="0" dirty="0"/>
              <a:t>          </a:t>
            </a:r>
            <a:r>
              <a:rPr lang="en-US" altLang="en-US" b="0" dirty="0" smtClean="0"/>
              <a:t>    QPSS </a:t>
            </a:r>
            <a:r>
              <a:rPr lang="en-US" altLang="en-US" b="0" dirty="0"/>
              <a:t>Report</a:t>
            </a:r>
          </a:p>
        </p:txBody>
      </p:sp>
      <p:pic>
        <p:nvPicPr>
          <p:cNvPr id="19"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0312" y="6237312"/>
            <a:ext cx="1513854" cy="40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42000" y="3761311"/>
            <a:ext cx="2972792" cy="1736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pPr>
              <a:defRPr/>
            </a:pPr>
            <a:fld id="{1F90DEF1-E22A-48F2-9A49-0B5C070CFB7B}" type="slidenum">
              <a:rPr lang="en-US" smtClean="0"/>
              <a:pPr>
                <a:defRPr/>
              </a:pPr>
              <a:t>26</a:t>
            </a:fld>
            <a:endParaRPr lang="en-US"/>
          </a:p>
        </p:txBody>
      </p:sp>
    </p:spTree>
    <p:extLst>
      <p:ext uri="{BB962C8B-B14F-4D97-AF65-F5344CB8AC3E}">
        <p14:creationId xmlns:p14="http://schemas.microsoft.com/office/powerpoint/2010/main" val="28383872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755576" y="1052736"/>
            <a:ext cx="5003800" cy="2697163"/>
          </a:xfrm>
        </p:spPr>
        <p:txBody>
          <a:bodyPr/>
          <a:lstStyle/>
          <a:p>
            <a:pPr eaLnBrk="1" hangingPunct="1">
              <a:buClr>
                <a:srgbClr val="2DA2BF"/>
              </a:buClr>
              <a:buFont typeface="Wingdings" pitchFamily="2" charset="2"/>
              <a:buChar char="Ø"/>
            </a:pPr>
            <a:r>
              <a:rPr lang="en-US" altLang="en-US" sz="3200" dirty="0" smtClean="0">
                <a:latin typeface="Gill Sans MT" panose="020B0502020104020203" pitchFamily="34" charset="0"/>
              </a:rPr>
              <a:t>Data -Less is More</a:t>
            </a:r>
          </a:p>
          <a:p>
            <a:pPr eaLnBrk="1" hangingPunct="1">
              <a:buClr>
                <a:srgbClr val="2DA2BF"/>
              </a:buClr>
              <a:buFont typeface="Wingdings" pitchFamily="2" charset="2"/>
              <a:buChar char="Ø"/>
            </a:pPr>
            <a:r>
              <a:rPr lang="en-US" altLang="en-US" sz="3200" dirty="0" smtClean="0">
                <a:latin typeface="Gill Sans MT" panose="020B0502020104020203" pitchFamily="34" charset="0"/>
              </a:rPr>
              <a:t>Goal – Zero Harm</a:t>
            </a:r>
          </a:p>
          <a:p>
            <a:pPr eaLnBrk="1" hangingPunct="1">
              <a:buClr>
                <a:srgbClr val="2DA2BF"/>
              </a:buClr>
              <a:buFont typeface="Wingdings" pitchFamily="2" charset="2"/>
              <a:buChar char="Ø"/>
            </a:pPr>
            <a:r>
              <a:rPr lang="en-US" altLang="en-US" sz="3200" dirty="0" smtClean="0">
                <a:latin typeface="Gill Sans MT" panose="020B0502020104020203" pitchFamily="34" charset="0"/>
              </a:rPr>
              <a:t>Transparency</a:t>
            </a:r>
          </a:p>
          <a:p>
            <a:pPr eaLnBrk="1" hangingPunct="1">
              <a:buClr>
                <a:srgbClr val="2DA2BF"/>
              </a:buClr>
              <a:buFont typeface="Wingdings" pitchFamily="2" charset="2"/>
              <a:buChar char="Ø"/>
            </a:pPr>
            <a:r>
              <a:rPr lang="en-US" altLang="en-US" sz="3200" dirty="0" smtClean="0">
                <a:latin typeface="Gill Sans MT" panose="020B0502020104020203" pitchFamily="34" charset="0"/>
              </a:rPr>
              <a:t>Educating the Board</a:t>
            </a:r>
          </a:p>
        </p:txBody>
      </p:sp>
      <p:sp>
        <p:nvSpPr>
          <p:cNvPr id="12290" name="Title 1"/>
          <p:cNvSpPr>
            <a:spLocks noGrp="1"/>
          </p:cNvSpPr>
          <p:nvPr>
            <p:ph type="title"/>
          </p:nvPr>
        </p:nvSpPr>
        <p:spPr>
          <a:xfrm>
            <a:off x="590872" y="0"/>
            <a:ext cx="8229600" cy="893762"/>
          </a:xfrm>
        </p:spPr>
        <p:txBody>
          <a:bodyPr/>
          <a:lstStyle/>
          <a:p>
            <a:pPr eaLnBrk="1" fontAlgn="auto" hangingPunct="1">
              <a:spcAft>
                <a:spcPts val="0"/>
              </a:spcAft>
              <a:defRPr/>
            </a:pPr>
            <a:r>
              <a:rPr lang="en-US" altLang="en-US" sz="4000" b="0" dirty="0" smtClean="0">
                <a:effectLst/>
                <a:latin typeface="Gill Sans MT" panose="020B0502020104020203" pitchFamily="34" charset="0"/>
              </a:rPr>
              <a:t>Engaging the Board</a:t>
            </a:r>
          </a:p>
        </p:txBody>
      </p:sp>
      <p:pic>
        <p:nvPicPr>
          <p:cNvPr id="2048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557736"/>
            <a:ext cx="61007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6237312"/>
            <a:ext cx="1513854" cy="40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a:xfrm>
            <a:off x="3635896" y="6481142"/>
            <a:ext cx="2133600" cy="476250"/>
          </a:xfrm>
        </p:spPr>
        <p:txBody>
          <a:bodyPr/>
          <a:lstStyle/>
          <a:p>
            <a:pPr>
              <a:defRPr/>
            </a:pPr>
            <a:fld id="{1F90DEF1-E22A-48F2-9A49-0B5C070CFB7B}" type="slidenum">
              <a:rPr lang="en-US" smtClean="0"/>
              <a:pPr>
                <a:defRPr/>
              </a:pPr>
              <a:t>27</a:t>
            </a:fld>
            <a:endParaRPr lang="en-US"/>
          </a:p>
        </p:txBody>
      </p:sp>
    </p:spTree>
    <p:extLst>
      <p:ext uri="{BB962C8B-B14F-4D97-AF65-F5344CB8AC3E}">
        <p14:creationId xmlns:p14="http://schemas.microsoft.com/office/powerpoint/2010/main" val="4275358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878904" y="1257597"/>
            <a:ext cx="8229600" cy="3611563"/>
          </a:xfrm>
        </p:spPr>
        <p:txBody>
          <a:bodyPr/>
          <a:lstStyle/>
          <a:p>
            <a:pPr eaLnBrk="1" hangingPunct="1">
              <a:buClr>
                <a:srgbClr val="2DA2BF"/>
              </a:buClr>
              <a:buFont typeface="Wingdings" panose="05000000000000000000" pitchFamily="2" charset="2"/>
              <a:buChar char="Ø"/>
              <a:defRPr/>
            </a:pPr>
            <a:r>
              <a:rPr lang="en-US" altLang="en-US" sz="3600" dirty="0" smtClean="0">
                <a:latin typeface="Gill Sans MT" panose="020B0502020104020203" pitchFamily="34" charset="0"/>
              </a:rPr>
              <a:t>The </a:t>
            </a:r>
            <a:r>
              <a:rPr lang="en-US" altLang="en-US" sz="3600" dirty="0">
                <a:latin typeface="Gill Sans MT" panose="020B0502020104020203" pitchFamily="34" charset="0"/>
              </a:rPr>
              <a:t>Power of </a:t>
            </a:r>
            <a:r>
              <a:rPr lang="en-US" altLang="en-US" sz="3600" dirty="0" smtClean="0">
                <a:latin typeface="Gill Sans MT" panose="020B0502020104020203" pitchFamily="34" charset="0"/>
              </a:rPr>
              <a:t>Stories</a:t>
            </a:r>
          </a:p>
          <a:p>
            <a:pPr eaLnBrk="1" hangingPunct="1">
              <a:buClr>
                <a:srgbClr val="2DA2BF"/>
              </a:buClr>
              <a:buFont typeface="Wingdings" panose="05000000000000000000" pitchFamily="2" charset="2"/>
              <a:buChar char="Ø"/>
              <a:defRPr/>
            </a:pPr>
            <a:r>
              <a:rPr lang="en-US" altLang="en-US" sz="3600" dirty="0">
                <a:latin typeface="Gill Sans MT" panose="020B0502020104020203" pitchFamily="34" charset="0"/>
              </a:rPr>
              <a:t>Accountability</a:t>
            </a:r>
            <a:r>
              <a:rPr lang="en-US" altLang="en-US" sz="2400" dirty="0">
                <a:latin typeface="Gill Sans MT" panose="020B0502020104020203" pitchFamily="34" charset="0"/>
              </a:rPr>
              <a:t> </a:t>
            </a:r>
          </a:p>
          <a:p>
            <a:pPr eaLnBrk="1" hangingPunct="1">
              <a:buClr>
                <a:srgbClr val="2DA2BF"/>
              </a:buClr>
              <a:buFont typeface="Wingdings" panose="05000000000000000000" pitchFamily="2" charset="2"/>
              <a:buChar char="Ø"/>
              <a:defRPr/>
            </a:pPr>
            <a:r>
              <a:rPr lang="en-US" altLang="en-US" sz="3600" dirty="0" smtClean="0">
                <a:latin typeface="Gill Sans MT" panose="020B0502020104020203" pitchFamily="34" charset="0"/>
              </a:rPr>
              <a:t>Small Community – It’s Personal</a:t>
            </a:r>
            <a:endParaRPr lang="en-US" altLang="en-US" sz="3600" dirty="0">
              <a:latin typeface="Gill Sans MT" panose="020B0502020104020203" pitchFamily="34" charset="0"/>
            </a:endParaRPr>
          </a:p>
          <a:p>
            <a:pPr eaLnBrk="1" hangingPunct="1">
              <a:buClr>
                <a:srgbClr val="2DA2BF"/>
              </a:buClr>
              <a:defRPr/>
            </a:pPr>
            <a:endParaRPr lang="en-US" altLang="en-US" dirty="0" smtClean="0">
              <a:solidFill>
                <a:srgbClr val="000000"/>
              </a:solidFill>
            </a:endParaRPr>
          </a:p>
          <a:p>
            <a:pPr eaLnBrk="1" hangingPunct="1">
              <a:buClr>
                <a:srgbClr val="2DA2BF"/>
              </a:buClr>
              <a:defRPr/>
            </a:pPr>
            <a:endParaRPr lang="en-US" altLang="en-US" dirty="0">
              <a:solidFill>
                <a:srgbClr val="000000"/>
              </a:solidFill>
            </a:endParaRPr>
          </a:p>
          <a:p>
            <a:pPr eaLnBrk="1" hangingPunct="1">
              <a:defRPr/>
            </a:pPr>
            <a:endParaRPr lang="en-US" altLang="en-US" dirty="0" smtClean="0"/>
          </a:p>
          <a:p>
            <a:pPr marL="109537" indent="0" eaLnBrk="1" hangingPunct="1">
              <a:buFont typeface="Wingdings 3" pitchFamily="18" charset="2"/>
              <a:buNone/>
              <a:defRPr/>
            </a:pPr>
            <a:endParaRPr lang="en-US" altLang="en-US" dirty="0" smtClean="0"/>
          </a:p>
        </p:txBody>
      </p:sp>
      <p:sp>
        <p:nvSpPr>
          <p:cNvPr id="13314" name="Title 1"/>
          <p:cNvSpPr>
            <a:spLocks noGrp="1"/>
          </p:cNvSpPr>
          <p:nvPr>
            <p:ph type="title"/>
          </p:nvPr>
        </p:nvSpPr>
        <p:spPr>
          <a:xfrm>
            <a:off x="611560" y="-327248"/>
            <a:ext cx="8229600" cy="1524000"/>
          </a:xfrm>
        </p:spPr>
        <p:txBody>
          <a:bodyPr>
            <a:noAutofit/>
          </a:bodyPr>
          <a:lstStyle/>
          <a:p>
            <a:pPr eaLnBrk="1" fontAlgn="auto" hangingPunct="1">
              <a:spcAft>
                <a:spcPts val="0"/>
              </a:spcAft>
              <a:defRPr/>
            </a:pPr>
            <a:r>
              <a:rPr lang="en-US" altLang="en-US" sz="4400" dirty="0" smtClean="0">
                <a:latin typeface="Gill Sans MT" panose="020B0502020104020203" pitchFamily="34" charset="0"/>
              </a:rPr>
              <a:t/>
            </a:r>
            <a:br>
              <a:rPr lang="en-US" altLang="en-US" sz="4400" dirty="0" smtClean="0">
                <a:latin typeface="Gill Sans MT" panose="020B0502020104020203" pitchFamily="34" charset="0"/>
              </a:rPr>
            </a:br>
            <a:r>
              <a:rPr lang="en-US" altLang="en-US" sz="4400" b="0" dirty="0" smtClean="0">
                <a:effectLst/>
                <a:latin typeface="Gill Sans MT" panose="020B0502020104020203" pitchFamily="34" charset="0"/>
              </a:rPr>
              <a:t>Engaging the Board</a:t>
            </a:r>
            <a:br>
              <a:rPr lang="en-US" altLang="en-US" sz="4400" b="0" dirty="0" smtClean="0">
                <a:effectLst/>
                <a:latin typeface="Gill Sans MT" panose="020B0502020104020203" pitchFamily="34" charset="0"/>
              </a:rPr>
            </a:br>
            <a:endParaRPr lang="en-US" altLang="en-US" sz="4400" b="0" dirty="0" smtClean="0">
              <a:effectLst/>
              <a:latin typeface="Gill Sans MT" panose="020B0502020104020203" pitchFamily="34" charset="0"/>
            </a:endParaRPr>
          </a:p>
        </p:txBody>
      </p:sp>
      <p:pic>
        <p:nvPicPr>
          <p:cNvPr id="2150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068760"/>
            <a:ext cx="2160240" cy="136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429000"/>
            <a:ext cx="5256584"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6237312"/>
            <a:ext cx="1513854" cy="40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a:defRPr/>
            </a:pPr>
            <a:fld id="{1F90DEF1-E22A-48F2-9A49-0B5C070CFB7B}" type="slidenum">
              <a:rPr lang="en-US" smtClean="0"/>
              <a:pPr>
                <a:defRPr/>
              </a:pPr>
              <a:t>28</a:t>
            </a:fld>
            <a:endParaRPr lang="en-US"/>
          </a:p>
        </p:txBody>
      </p:sp>
    </p:spTree>
    <p:extLst>
      <p:ext uri="{BB962C8B-B14F-4D97-AF65-F5344CB8AC3E}">
        <p14:creationId xmlns:p14="http://schemas.microsoft.com/office/powerpoint/2010/main" val="334644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533400" y="1524000"/>
            <a:ext cx="8229600" cy="5092700"/>
          </a:xfrm>
        </p:spPr>
        <p:txBody>
          <a:bodyPr/>
          <a:lstStyle/>
          <a:p>
            <a:pPr algn="ctr" eaLnBrk="1" hangingPunct="1">
              <a:buFont typeface="Wingdings" pitchFamily="2" charset="2"/>
              <a:buNone/>
            </a:pPr>
            <a:endParaRPr lang="en-US" altLang="en-US" dirty="0" smtClean="0"/>
          </a:p>
          <a:p>
            <a:pPr algn="ctr" eaLnBrk="1" hangingPunct="1">
              <a:buFont typeface="Wingdings" pitchFamily="2" charset="2"/>
              <a:buNone/>
            </a:pPr>
            <a:endParaRPr lang="en-US" altLang="en-US" b="1" dirty="0" smtClean="0"/>
          </a:p>
          <a:p>
            <a:pPr algn="ctr" eaLnBrk="1" hangingPunct="1">
              <a:buFont typeface="Wingdings" pitchFamily="2" charset="2"/>
              <a:buNone/>
            </a:pPr>
            <a:endParaRPr lang="en-US" altLang="en-US" sz="2800" dirty="0" smtClean="0"/>
          </a:p>
          <a:p>
            <a:pPr algn="ctr" eaLnBrk="1" hangingPunct="1">
              <a:buFont typeface="Wingdings" pitchFamily="2" charset="2"/>
              <a:buNone/>
            </a:pPr>
            <a:endParaRPr lang="en-US" altLang="en-US" sz="2800" dirty="0" smtClean="0"/>
          </a:p>
          <a:p>
            <a:pPr algn="ctr" eaLnBrk="1" hangingPunct="1">
              <a:buFont typeface="Wingdings" pitchFamily="2" charset="2"/>
              <a:buNone/>
            </a:pPr>
            <a:endParaRPr lang="en-US" altLang="en-US" sz="2800" dirty="0" smtClean="0"/>
          </a:p>
          <a:p>
            <a:pPr algn="ctr" eaLnBrk="1" hangingPunct="1">
              <a:buFont typeface="Wingdings" pitchFamily="2" charset="2"/>
              <a:buNone/>
            </a:pPr>
            <a:endParaRPr lang="en-US" altLang="en-US" sz="3200" dirty="0" smtClean="0">
              <a:latin typeface="Gill Sans MT" panose="020B0502020104020203" pitchFamily="34" charset="0"/>
            </a:endParaRPr>
          </a:p>
          <a:p>
            <a:pPr algn="ctr" eaLnBrk="1" hangingPunct="1">
              <a:buFont typeface="Wingdings" pitchFamily="2" charset="2"/>
              <a:buNone/>
            </a:pPr>
            <a:r>
              <a:rPr lang="en-US" altLang="en-US" sz="2800" dirty="0" smtClean="0">
                <a:latin typeface="Gill Sans MT" panose="020B0502020104020203" pitchFamily="34" charset="0"/>
              </a:rPr>
              <a:t>Frederick Goldberg, MD MHCM</a:t>
            </a:r>
          </a:p>
          <a:p>
            <a:pPr algn="ctr" eaLnBrk="1" hangingPunct="1">
              <a:buFont typeface="Wingdings" pitchFamily="2" charset="2"/>
              <a:buNone/>
            </a:pPr>
            <a:r>
              <a:rPr lang="en-US" altLang="en-US" sz="2800" dirty="0" smtClean="0">
                <a:latin typeface="Gill Sans MT" panose="020B0502020104020203" pitchFamily="34" charset="0"/>
              </a:rPr>
              <a:t>VPMA / Chief Medical Officer</a:t>
            </a:r>
          </a:p>
          <a:p>
            <a:pPr algn="ctr" eaLnBrk="1" hangingPunct="1">
              <a:buFont typeface="Wingdings" pitchFamily="2" charset="2"/>
              <a:buNone/>
            </a:pPr>
            <a:r>
              <a:rPr lang="en-US" altLang="en-US" sz="2800" u="sng" dirty="0" smtClean="0">
                <a:latin typeface="Gill Sans MT" panose="020B0502020104020203" pitchFamily="34" charset="0"/>
              </a:rPr>
              <a:t>fgoldberg@nlh.org</a:t>
            </a:r>
          </a:p>
        </p:txBody>
      </p:sp>
      <p:pic>
        <p:nvPicPr>
          <p:cNvPr id="2253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0600" y="1282700"/>
            <a:ext cx="4800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6237312"/>
            <a:ext cx="1513854" cy="40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a:defRPr/>
            </a:pPr>
            <a:fld id="{1F90DEF1-E22A-48F2-9A49-0B5C070CFB7B}" type="slidenum">
              <a:rPr lang="en-US" smtClean="0"/>
              <a:pPr>
                <a:defRPr/>
              </a:pPr>
              <a:t>29</a:t>
            </a:fld>
            <a:endParaRPr lang="en-US"/>
          </a:p>
        </p:txBody>
      </p:sp>
    </p:spTree>
    <p:extLst>
      <p:ext uri="{BB962C8B-B14F-4D97-AF65-F5344CB8AC3E}">
        <p14:creationId xmlns:p14="http://schemas.microsoft.com/office/powerpoint/2010/main" val="1263766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79512" y="0"/>
            <a:ext cx="8784976"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rgbClr val="000099"/>
                </a:solidFill>
                <a:latin typeface="+mj-lt"/>
                <a:ea typeface="ＭＳ Ｐゴシック" pitchFamily="-123" charset="-128"/>
                <a:cs typeface="ＭＳ Ｐゴシック" pitchFamily="-123" charset="-128"/>
              </a:defRPr>
            </a:lvl1pPr>
            <a:lvl2pPr algn="l" rtl="0" eaLnBrk="0" fontAlgn="base" hangingPunct="0">
              <a:spcBef>
                <a:spcPct val="0"/>
              </a:spcBef>
              <a:spcAft>
                <a:spcPct val="0"/>
              </a:spcAft>
              <a:defRPr sz="3000">
                <a:solidFill>
                  <a:schemeClr val="bg1"/>
                </a:solidFill>
                <a:latin typeface="Arial" charset="0"/>
                <a:ea typeface="ＭＳ Ｐゴシック" pitchFamily="-123" charset="-128"/>
                <a:cs typeface="ＭＳ Ｐゴシック" pitchFamily="-123" charset="-128"/>
              </a:defRPr>
            </a:lvl2pPr>
            <a:lvl3pPr algn="l" rtl="0" eaLnBrk="0" fontAlgn="base" hangingPunct="0">
              <a:spcBef>
                <a:spcPct val="0"/>
              </a:spcBef>
              <a:spcAft>
                <a:spcPct val="0"/>
              </a:spcAft>
              <a:defRPr sz="3000">
                <a:solidFill>
                  <a:schemeClr val="bg1"/>
                </a:solidFill>
                <a:latin typeface="Arial" charset="0"/>
                <a:ea typeface="ＭＳ Ｐゴシック" pitchFamily="-123" charset="-128"/>
                <a:cs typeface="ＭＳ Ｐゴシック" pitchFamily="-123" charset="-128"/>
              </a:defRPr>
            </a:lvl3pPr>
            <a:lvl4pPr algn="l" rtl="0" eaLnBrk="0" fontAlgn="base" hangingPunct="0">
              <a:spcBef>
                <a:spcPct val="0"/>
              </a:spcBef>
              <a:spcAft>
                <a:spcPct val="0"/>
              </a:spcAft>
              <a:defRPr sz="3000">
                <a:solidFill>
                  <a:schemeClr val="bg1"/>
                </a:solidFill>
                <a:latin typeface="Arial" charset="0"/>
                <a:ea typeface="ＭＳ Ｐゴシック" pitchFamily="-123" charset="-128"/>
                <a:cs typeface="ＭＳ Ｐゴシック" pitchFamily="-123" charset="-128"/>
              </a:defRPr>
            </a:lvl4pPr>
            <a:lvl5pPr algn="l" rtl="0" eaLnBrk="0" fontAlgn="base" hangingPunct="0">
              <a:spcBef>
                <a:spcPct val="0"/>
              </a:spcBef>
              <a:spcAft>
                <a:spcPct val="0"/>
              </a:spcAft>
              <a:defRPr sz="3000">
                <a:solidFill>
                  <a:schemeClr val="bg1"/>
                </a:solidFill>
                <a:latin typeface="Arial" charset="0"/>
                <a:ea typeface="ＭＳ Ｐゴシック" pitchFamily="-123" charset="-128"/>
                <a:cs typeface="ＭＳ Ｐゴシック" pitchFamily="-123" charset="-128"/>
              </a:defRPr>
            </a:lvl5pPr>
            <a:lvl6pPr marL="457200" algn="l" rtl="0" fontAlgn="base">
              <a:spcBef>
                <a:spcPct val="0"/>
              </a:spcBef>
              <a:spcAft>
                <a:spcPct val="0"/>
              </a:spcAft>
              <a:defRPr sz="3000">
                <a:solidFill>
                  <a:schemeClr val="bg1"/>
                </a:solidFill>
                <a:latin typeface="Arial" charset="0"/>
              </a:defRPr>
            </a:lvl6pPr>
            <a:lvl7pPr marL="914400" algn="l" rtl="0" fontAlgn="base">
              <a:spcBef>
                <a:spcPct val="0"/>
              </a:spcBef>
              <a:spcAft>
                <a:spcPct val="0"/>
              </a:spcAft>
              <a:defRPr sz="3000">
                <a:solidFill>
                  <a:schemeClr val="bg1"/>
                </a:solidFill>
                <a:latin typeface="Arial" charset="0"/>
              </a:defRPr>
            </a:lvl7pPr>
            <a:lvl8pPr marL="1371600" algn="l" rtl="0" fontAlgn="base">
              <a:spcBef>
                <a:spcPct val="0"/>
              </a:spcBef>
              <a:spcAft>
                <a:spcPct val="0"/>
              </a:spcAft>
              <a:defRPr sz="3000">
                <a:solidFill>
                  <a:schemeClr val="bg1"/>
                </a:solidFill>
                <a:latin typeface="Arial" charset="0"/>
              </a:defRPr>
            </a:lvl8pPr>
            <a:lvl9pPr marL="1828800" algn="l" rtl="0" fontAlgn="base">
              <a:spcBef>
                <a:spcPct val="0"/>
              </a:spcBef>
              <a:spcAft>
                <a:spcPct val="0"/>
              </a:spcAft>
              <a:defRPr sz="3000">
                <a:solidFill>
                  <a:schemeClr val="bg1"/>
                </a:solidFill>
                <a:latin typeface="Arial" charset="0"/>
              </a:defRPr>
            </a:lvl9pPr>
          </a:lstStyle>
          <a:p>
            <a:r>
              <a:rPr lang="en-US" sz="3600" b="1" dirty="0" smtClean="0">
                <a:solidFill>
                  <a:schemeClr val="bg1"/>
                </a:solidFill>
                <a:latin typeface="Gill Sans MT" pitchFamily="34" charset="0"/>
              </a:rPr>
              <a:t>2014 Quality &amp; </a:t>
            </a:r>
            <a:r>
              <a:rPr lang="en-US" sz="3600" b="1" dirty="0" smtClean="0">
                <a:solidFill>
                  <a:schemeClr val="bg1"/>
                </a:solidFill>
              </a:rPr>
              <a:t>Patient</a:t>
            </a:r>
            <a:r>
              <a:rPr lang="en-US" sz="3600" b="1" dirty="0" smtClean="0">
                <a:solidFill>
                  <a:schemeClr val="bg1"/>
                </a:solidFill>
                <a:latin typeface="Gill Sans MT" pitchFamily="34" charset="0"/>
              </a:rPr>
              <a:t> Safety Roadmap</a:t>
            </a:r>
            <a:endParaRPr lang="en-US" sz="3600" b="1" dirty="0">
              <a:solidFill>
                <a:schemeClr val="bg1"/>
              </a:solidFill>
              <a:latin typeface="Gill Sans MT" pitchFamily="34" charset="0"/>
            </a:endParaRPr>
          </a:p>
        </p:txBody>
      </p:sp>
      <p:sp>
        <p:nvSpPr>
          <p:cNvPr id="5" name="Rectangle 4"/>
          <p:cNvSpPr/>
          <p:nvPr/>
        </p:nvSpPr>
        <p:spPr>
          <a:xfrm>
            <a:off x="1331640" y="1484784"/>
            <a:ext cx="7184572" cy="3293209"/>
          </a:xfrm>
          <a:prstGeom prst="rect">
            <a:avLst/>
          </a:prstGeom>
        </p:spPr>
        <p:txBody>
          <a:bodyPr wrap="square">
            <a:spAutoFit/>
          </a:bodyPr>
          <a:lstStyle/>
          <a:p>
            <a:pPr algn="ctr"/>
            <a:r>
              <a:rPr lang="en-US" sz="3600" b="1" i="1" dirty="0" smtClean="0">
                <a:solidFill>
                  <a:srgbClr val="000099"/>
                </a:solidFill>
                <a:latin typeface="Gill Sans MT" panose="020B0502020104020203" pitchFamily="34" charset="0"/>
              </a:rPr>
              <a:t>ABCs of High-performance</a:t>
            </a:r>
          </a:p>
          <a:p>
            <a:pPr algn="ctr"/>
            <a:r>
              <a:rPr lang="en-US" sz="3600" b="1" i="1" dirty="0" smtClean="0">
                <a:solidFill>
                  <a:srgbClr val="000099"/>
                </a:solidFill>
                <a:latin typeface="Gill Sans MT" panose="020B0502020104020203" pitchFamily="34" charset="0"/>
              </a:rPr>
              <a:t>(</a:t>
            </a:r>
            <a:r>
              <a:rPr lang="en-US" sz="3200" b="1" i="1" dirty="0" smtClean="0">
                <a:solidFill>
                  <a:srgbClr val="FF0000"/>
                </a:solidFill>
                <a:latin typeface="Gill Sans MT" panose="020B0502020104020203" pitchFamily="34" charset="0"/>
              </a:rPr>
              <a:t>A</a:t>
            </a:r>
            <a:r>
              <a:rPr lang="en-US" b="1" i="1" dirty="0" smtClean="0">
                <a:solidFill>
                  <a:srgbClr val="000099"/>
                </a:solidFill>
                <a:latin typeface="Gill Sans MT" panose="020B0502020104020203" pitchFamily="34" charset="0"/>
              </a:rPr>
              <a:t>lignment of </a:t>
            </a:r>
            <a:r>
              <a:rPr lang="en-US" sz="3200" b="1" i="1" dirty="0" smtClean="0">
                <a:solidFill>
                  <a:srgbClr val="FF0000"/>
                </a:solidFill>
                <a:latin typeface="Gill Sans MT" panose="020B0502020104020203" pitchFamily="34" charset="0"/>
              </a:rPr>
              <a:t>B</a:t>
            </a:r>
            <a:r>
              <a:rPr lang="en-US" b="1" i="1" dirty="0" smtClean="0">
                <a:solidFill>
                  <a:srgbClr val="000099"/>
                </a:solidFill>
                <a:latin typeface="Gill Sans MT" panose="020B0502020104020203" pitchFamily="34" charset="0"/>
              </a:rPr>
              <a:t>oard and </a:t>
            </a:r>
            <a:r>
              <a:rPr lang="en-US" sz="3200" b="1" i="1" dirty="0" smtClean="0">
                <a:solidFill>
                  <a:srgbClr val="FF0000"/>
                </a:solidFill>
                <a:latin typeface="Gill Sans MT" panose="020B0502020104020203" pitchFamily="34" charset="0"/>
              </a:rPr>
              <a:t>C</a:t>
            </a:r>
            <a:r>
              <a:rPr lang="en-US" b="1" i="1" dirty="0" smtClean="0">
                <a:solidFill>
                  <a:srgbClr val="000099"/>
                </a:solidFill>
                <a:latin typeface="Gill Sans MT" panose="020B0502020104020203" pitchFamily="34" charset="0"/>
              </a:rPr>
              <a:t>ommunity)</a:t>
            </a:r>
          </a:p>
          <a:p>
            <a:pPr algn="ctr"/>
            <a:endParaRPr lang="en-US" b="1" i="1" dirty="0">
              <a:solidFill>
                <a:srgbClr val="000099"/>
              </a:solidFill>
              <a:latin typeface="Gill Sans MT" panose="020B0502020104020203" pitchFamily="34" charset="0"/>
            </a:endParaRPr>
          </a:p>
          <a:p>
            <a:pPr algn="ctr"/>
            <a:r>
              <a:rPr lang="en-US" sz="2800" b="1" dirty="0" smtClean="0">
                <a:solidFill>
                  <a:srgbClr val="000099"/>
                </a:solidFill>
                <a:latin typeface="Gill Sans MT" panose="020B0502020104020203" pitchFamily="34" charset="0"/>
              </a:rPr>
              <a:t>Tammy Dye, MSN, RNC</a:t>
            </a:r>
          </a:p>
          <a:p>
            <a:pPr algn="ctr"/>
            <a:r>
              <a:rPr lang="en-US" sz="2800" dirty="0" smtClean="0">
                <a:solidFill>
                  <a:srgbClr val="000099"/>
                </a:solidFill>
                <a:latin typeface="Gill Sans MT" panose="020B0502020104020203" pitchFamily="34" charset="0"/>
              </a:rPr>
              <a:t>Vice President of Clinical Services and CQO</a:t>
            </a:r>
          </a:p>
          <a:p>
            <a:pPr algn="ctr"/>
            <a:r>
              <a:rPr lang="en-US" sz="2800" dirty="0" smtClean="0">
                <a:solidFill>
                  <a:srgbClr val="000099"/>
                </a:solidFill>
                <a:latin typeface="Gill Sans MT" panose="020B0502020104020203" pitchFamily="34" charset="0"/>
              </a:rPr>
              <a:t>Schneck Medical Center</a:t>
            </a:r>
          </a:p>
          <a:p>
            <a:pPr algn="ctr"/>
            <a:r>
              <a:rPr lang="en-US" sz="2800" dirty="0" smtClean="0">
                <a:solidFill>
                  <a:srgbClr val="000099"/>
                </a:solidFill>
                <a:latin typeface="Gill Sans MT" panose="020B0502020104020203" pitchFamily="34" charset="0"/>
              </a:rPr>
              <a:t>Seymour, IN  </a:t>
            </a:r>
            <a:endParaRPr lang="en-US" sz="2800" dirty="0">
              <a:solidFill>
                <a:srgbClr val="000099"/>
              </a:solidFill>
              <a:latin typeface="Gill Sans MT" panose="020B0502020104020203" pitchFamily="34" charset="0"/>
            </a:endParaRPr>
          </a:p>
        </p:txBody>
      </p:sp>
      <p:pic>
        <p:nvPicPr>
          <p:cNvPr id="6" name="Picture 2" descr="T:\Externally Funded Projects\HEN - CMS - 80298\Getting Work Done\SLHQ\Marketing and Recruitment\New Logos\SLHQ3-18-14RevOLrgb.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3454" y="6101288"/>
            <a:ext cx="1803042" cy="6400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HAEmblem"/>
          <p:cNvPicPr>
            <a:picLocks noChangeAspect="1" noChangeArrowheads="1"/>
          </p:cNvPicPr>
          <p:nvPr/>
        </p:nvPicPr>
        <p:blipFill>
          <a:blip r:embed="rId4"/>
          <a:srcRect/>
          <a:stretch>
            <a:fillRect/>
          </a:stretch>
        </p:blipFill>
        <p:spPr bwMode="auto">
          <a:xfrm>
            <a:off x="555763" y="6061938"/>
            <a:ext cx="1063909" cy="607422"/>
          </a:xfrm>
          <a:prstGeom prst="rect">
            <a:avLst/>
          </a:prstGeom>
          <a:noFill/>
          <a:ln w="9525">
            <a:noFill/>
            <a:miter lim="800000"/>
            <a:headEnd/>
            <a:tailEnd/>
          </a:ln>
        </p:spPr>
      </p:pic>
    </p:spTree>
    <p:extLst>
      <p:ext uri="{BB962C8B-B14F-4D97-AF65-F5344CB8AC3E}">
        <p14:creationId xmlns:p14="http://schemas.microsoft.com/office/powerpoint/2010/main" val="371568829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79512" y="0"/>
            <a:ext cx="8784976"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rgbClr val="000099"/>
                </a:solidFill>
                <a:latin typeface="+mj-lt"/>
                <a:ea typeface="ＭＳ Ｐゴシック" pitchFamily="-123" charset="-128"/>
                <a:cs typeface="ＭＳ Ｐゴシック" pitchFamily="-123" charset="-128"/>
              </a:defRPr>
            </a:lvl1pPr>
            <a:lvl2pPr algn="l" rtl="0" eaLnBrk="0" fontAlgn="base" hangingPunct="0">
              <a:spcBef>
                <a:spcPct val="0"/>
              </a:spcBef>
              <a:spcAft>
                <a:spcPct val="0"/>
              </a:spcAft>
              <a:defRPr sz="3000">
                <a:solidFill>
                  <a:schemeClr val="bg1"/>
                </a:solidFill>
                <a:latin typeface="Arial" charset="0"/>
                <a:ea typeface="ＭＳ Ｐゴシック" pitchFamily="-123" charset="-128"/>
                <a:cs typeface="ＭＳ Ｐゴシック" pitchFamily="-123" charset="-128"/>
              </a:defRPr>
            </a:lvl2pPr>
            <a:lvl3pPr algn="l" rtl="0" eaLnBrk="0" fontAlgn="base" hangingPunct="0">
              <a:spcBef>
                <a:spcPct val="0"/>
              </a:spcBef>
              <a:spcAft>
                <a:spcPct val="0"/>
              </a:spcAft>
              <a:defRPr sz="3000">
                <a:solidFill>
                  <a:schemeClr val="bg1"/>
                </a:solidFill>
                <a:latin typeface="Arial" charset="0"/>
                <a:ea typeface="ＭＳ Ｐゴシック" pitchFamily="-123" charset="-128"/>
                <a:cs typeface="ＭＳ Ｐゴシック" pitchFamily="-123" charset="-128"/>
              </a:defRPr>
            </a:lvl3pPr>
            <a:lvl4pPr algn="l" rtl="0" eaLnBrk="0" fontAlgn="base" hangingPunct="0">
              <a:spcBef>
                <a:spcPct val="0"/>
              </a:spcBef>
              <a:spcAft>
                <a:spcPct val="0"/>
              </a:spcAft>
              <a:defRPr sz="3000">
                <a:solidFill>
                  <a:schemeClr val="bg1"/>
                </a:solidFill>
                <a:latin typeface="Arial" charset="0"/>
                <a:ea typeface="ＭＳ Ｐゴシック" pitchFamily="-123" charset="-128"/>
                <a:cs typeface="ＭＳ Ｐゴシック" pitchFamily="-123" charset="-128"/>
              </a:defRPr>
            </a:lvl4pPr>
            <a:lvl5pPr algn="l" rtl="0" eaLnBrk="0" fontAlgn="base" hangingPunct="0">
              <a:spcBef>
                <a:spcPct val="0"/>
              </a:spcBef>
              <a:spcAft>
                <a:spcPct val="0"/>
              </a:spcAft>
              <a:defRPr sz="3000">
                <a:solidFill>
                  <a:schemeClr val="bg1"/>
                </a:solidFill>
                <a:latin typeface="Arial" charset="0"/>
                <a:ea typeface="ＭＳ Ｐゴシック" pitchFamily="-123" charset="-128"/>
                <a:cs typeface="ＭＳ Ｐゴシック" pitchFamily="-123" charset="-128"/>
              </a:defRPr>
            </a:lvl5pPr>
            <a:lvl6pPr marL="457200" algn="l" rtl="0" fontAlgn="base">
              <a:spcBef>
                <a:spcPct val="0"/>
              </a:spcBef>
              <a:spcAft>
                <a:spcPct val="0"/>
              </a:spcAft>
              <a:defRPr sz="3000">
                <a:solidFill>
                  <a:schemeClr val="bg1"/>
                </a:solidFill>
                <a:latin typeface="Arial" charset="0"/>
              </a:defRPr>
            </a:lvl6pPr>
            <a:lvl7pPr marL="914400" algn="l" rtl="0" fontAlgn="base">
              <a:spcBef>
                <a:spcPct val="0"/>
              </a:spcBef>
              <a:spcAft>
                <a:spcPct val="0"/>
              </a:spcAft>
              <a:defRPr sz="3000">
                <a:solidFill>
                  <a:schemeClr val="bg1"/>
                </a:solidFill>
                <a:latin typeface="Arial" charset="0"/>
              </a:defRPr>
            </a:lvl7pPr>
            <a:lvl8pPr marL="1371600" algn="l" rtl="0" fontAlgn="base">
              <a:spcBef>
                <a:spcPct val="0"/>
              </a:spcBef>
              <a:spcAft>
                <a:spcPct val="0"/>
              </a:spcAft>
              <a:defRPr sz="3000">
                <a:solidFill>
                  <a:schemeClr val="bg1"/>
                </a:solidFill>
                <a:latin typeface="Arial" charset="0"/>
              </a:defRPr>
            </a:lvl8pPr>
            <a:lvl9pPr marL="1828800" algn="l" rtl="0" fontAlgn="base">
              <a:spcBef>
                <a:spcPct val="0"/>
              </a:spcBef>
              <a:spcAft>
                <a:spcPct val="0"/>
              </a:spcAft>
              <a:defRPr sz="3000">
                <a:solidFill>
                  <a:schemeClr val="bg1"/>
                </a:solidFill>
                <a:latin typeface="Arial" charset="0"/>
              </a:defRPr>
            </a:lvl9pPr>
          </a:lstStyle>
          <a:p>
            <a:r>
              <a:rPr lang="en-US" sz="3600" b="1" dirty="0" smtClean="0">
                <a:solidFill>
                  <a:schemeClr val="bg1"/>
                </a:solidFill>
                <a:latin typeface="Gill Sans MT" pitchFamily="34" charset="0"/>
              </a:rPr>
              <a:t>2014 Quality &amp; </a:t>
            </a:r>
            <a:r>
              <a:rPr lang="en-US" sz="3600" b="1" dirty="0" smtClean="0">
                <a:solidFill>
                  <a:schemeClr val="bg1"/>
                </a:solidFill>
              </a:rPr>
              <a:t>Patient</a:t>
            </a:r>
            <a:r>
              <a:rPr lang="en-US" sz="3600" b="1" dirty="0" smtClean="0">
                <a:solidFill>
                  <a:schemeClr val="bg1"/>
                </a:solidFill>
                <a:latin typeface="Gill Sans MT" pitchFamily="34" charset="0"/>
              </a:rPr>
              <a:t> Safety Roadmap</a:t>
            </a:r>
            <a:endParaRPr lang="en-US" sz="3600" b="1" dirty="0">
              <a:solidFill>
                <a:schemeClr val="bg1"/>
              </a:solidFill>
              <a:latin typeface="Gill Sans MT" pitchFamily="34" charset="0"/>
            </a:endParaRPr>
          </a:p>
        </p:txBody>
      </p:sp>
      <p:sp>
        <p:nvSpPr>
          <p:cNvPr id="5" name="Rectangle 4"/>
          <p:cNvSpPr/>
          <p:nvPr/>
        </p:nvSpPr>
        <p:spPr>
          <a:xfrm>
            <a:off x="1008112" y="1632860"/>
            <a:ext cx="7956376" cy="3200876"/>
          </a:xfrm>
          <a:prstGeom prst="rect">
            <a:avLst/>
          </a:prstGeom>
        </p:spPr>
        <p:txBody>
          <a:bodyPr wrap="square">
            <a:spAutoFit/>
          </a:bodyPr>
          <a:lstStyle/>
          <a:p>
            <a:pPr algn="ctr"/>
            <a:r>
              <a:rPr lang="en-US" sz="4800" b="1" i="1" dirty="0" smtClean="0">
                <a:solidFill>
                  <a:srgbClr val="000099"/>
                </a:solidFill>
                <a:latin typeface="Gill Sans MT" panose="020B0502020104020203" pitchFamily="34" charset="0"/>
              </a:rPr>
              <a:t>Engaging the Board in</a:t>
            </a:r>
          </a:p>
          <a:p>
            <a:pPr algn="ctr"/>
            <a:r>
              <a:rPr lang="en-US" sz="4800" b="1" i="1" dirty="0" smtClean="0">
                <a:solidFill>
                  <a:srgbClr val="000099"/>
                </a:solidFill>
                <a:latin typeface="Gill Sans MT" panose="020B0502020104020203" pitchFamily="34" charset="0"/>
              </a:rPr>
              <a:t>Safety and Quality</a:t>
            </a:r>
          </a:p>
          <a:p>
            <a:pPr algn="ctr"/>
            <a:endParaRPr lang="en-US" sz="1600" b="1" dirty="0" smtClean="0">
              <a:solidFill>
                <a:srgbClr val="000099"/>
              </a:solidFill>
              <a:latin typeface="Gill Sans MT" panose="020B0502020104020203" pitchFamily="34" charset="0"/>
            </a:endParaRPr>
          </a:p>
          <a:p>
            <a:pPr algn="ctr"/>
            <a:r>
              <a:rPr lang="en-US" sz="3000" b="1" dirty="0" smtClean="0">
                <a:solidFill>
                  <a:srgbClr val="000099"/>
                </a:solidFill>
                <a:latin typeface="Gill Sans MT" panose="020B0502020104020203" pitchFamily="34" charset="0"/>
              </a:rPr>
              <a:t>Beth Daley Ullem</a:t>
            </a:r>
          </a:p>
          <a:p>
            <a:pPr algn="ctr"/>
            <a:r>
              <a:rPr lang="en-US" sz="2000" dirty="0" smtClean="0">
                <a:solidFill>
                  <a:srgbClr val="000099"/>
                </a:solidFill>
                <a:latin typeface="Gill Sans MT" panose="020B0502020104020203" pitchFamily="34" charset="0"/>
              </a:rPr>
              <a:t>Patient Advocate and Board Governance Expert</a:t>
            </a:r>
          </a:p>
          <a:p>
            <a:pPr algn="ctr"/>
            <a:r>
              <a:rPr lang="en-US" sz="2000" dirty="0" smtClean="0">
                <a:solidFill>
                  <a:srgbClr val="000099"/>
                </a:solidFill>
                <a:latin typeface="Gill Sans MT" panose="020B0502020104020203" pitchFamily="34" charset="0"/>
              </a:rPr>
              <a:t>Board of Directors – </a:t>
            </a:r>
            <a:r>
              <a:rPr lang="en-US" sz="2000" dirty="0" err="1" smtClean="0">
                <a:solidFill>
                  <a:srgbClr val="000099"/>
                </a:solidFill>
                <a:latin typeface="Gill Sans MT" panose="020B0502020104020203" pitchFamily="34" charset="0"/>
              </a:rPr>
              <a:t>ThedaCare</a:t>
            </a:r>
            <a:endParaRPr lang="en-US" sz="2000" dirty="0" smtClean="0">
              <a:solidFill>
                <a:srgbClr val="000099"/>
              </a:solidFill>
              <a:latin typeface="Gill Sans MT" panose="020B0502020104020203" pitchFamily="34" charset="0"/>
            </a:endParaRPr>
          </a:p>
          <a:p>
            <a:pPr algn="ctr"/>
            <a:r>
              <a:rPr lang="en-US" sz="2000" dirty="0" smtClean="0">
                <a:solidFill>
                  <a:srgbClr val="000099"/>
                </a:solidFill>
                <a:latin typeface="Gill Sans MT" panose="020B0502020104020203" pitchFamily="34" charset="0"/>
              </a:rPr>
              <a:t>Former Board of Directors – Children’s Hospital of Wisconsin</a:t>
            </a:r>
            <a:endParaRPr lang="en-US" sz="2000" dirty="0">
              <a:solidFill>
                <a:srgbClr val="000099"/>
              </a:solidFill>
              <a:latin typeface="Gill Sans MT" panose="020B0502020104020203" pitchFamily="34" charset="0"/>
            </a:endParaRPr>
          </a:p>
        </p:txBody>
      </p:sp>
      <p:pic>
        <p:nvPicPr>
          <p:cNvPr id="6" name="Picture 2" descr="T:\Externally Funded Projects\HEN - CMS - 80298\Getting Work Done\SLHQ\Marketing and Recruitment\New Logos\SLHQ3-18-14RevOLrgb.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3454" y="6101288"/>
            <a:ext cx="1803042" cy="6400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HAEmblem"/>
          <p:cNvPicPr>
            <a:picLocks noChangeAspect="1" noChangeArrowheads="1"/>
          </p:cNvPicPr>
          <p:nvPr/>
        </p:nvPicPr>
        <p:blipFill>
          <a:blip r:embed="rId4"/>
          <a:srcRect/>
          <a:stretch>
            <a:fillRect/>
          </a:stretch>
        </p:blipFill>
        <p:spPr bwMode="auto">
          <a:xfrm>
            <a:off x="555763" y="6061938"/>
            <a:ext cx="1063909" cy="607422"/>
          </a:xfrm>
          <a:prstGeom prst="rect">
            <a:avLst/>
          </a:prstGeom>
          <a:noFill/>
          <a:ln w="9525">
            <a:noFill/>
            <a:miter lim="800000"/>
            <a:headEnd/>
            <a:tailEnd/>
          </a:ln>
        </p:spPr>
      </p:pic>
    </p:spTree>
    <p:extLst>
      <p:ext uri="{BB962C8B-B14F-4D97-AF65-F5344CB8AC3E}">
        <p14:creationId xmlns:p14="http://schemas.microsoft.com/office/powerpoint/2010/main" val="189342056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7477125" cy="914400"/>
          </a:xfrm>
        </p:spPr>
        <p:txBody>
          <a:bodyPr/>
          <a:lstStyle/>
          <a:p>
            <a:r>
              <a:rPr lang="en-US" sz="4400" b="1" dirty="0" smtClean="0">
                <a:latin typeface="Gill Sans MT" panose="020B0502020104020203" pitchFamily="34" charset="0"/>
              </a:rPr>
              <a:t>Objectives</a:t>
            </a:r>
            <a:endParaRPr lang="en-US" sz="3600" b="1" dirty="0">
              <a:latin typeface="Gill Sans MT" panose="020B0502020104020203" pitchFamily="34" charset="0"/>
            </a:endParaRPr>
          </a:p>
        </p:txBody>
      </p:sp>
      <p:sp>
        <p:nvSpPr>
          <p:cNvPr id="3" name="Content Placeholder 2"/>
          <p:cNvSpPr>
            <a:spLocks noGrp="1"/>
          </p:cNvSpPr>
          <p:nvPr>
            <p:ph idx="1"/>
          </p:nvPr>
        </p:nvSpPr>
        <p:spPr>
          <a:xfrm>
            <a:off x="919650" y="1052736"/>
            <a:ext cx="7467088" cy="4320479"/>
          </a:xfrm>
        </p:spPr>
        <p:txBody>
          <a:bodyPr/>
          <a:lstStyle/>
          <a:p>
            <a:pPr marL="0" indent="0">
              <a:spcAft>
                <a:spcPts val="600"/>
              </a:spcAft>
              <a:buNone/>
            </a:pPr>
            <a:r>
              <a:rPr lang="en-US" sz="3000" dirty="0" smtClean="0">
                <a:latin typeface="Gill Sans MT" panose="020B0502020104020203" pitchFamily="34" charset="0"/>
              </a:rPr>
              <a:t>Build Board Engagement in Safety and Quality by:</a:t>
            </a:r>
          </a:p>
          <a:p>
            <a:pPr lvl="1">
              <a:spcAft>
                <a:spcPts val="600"/>
              </a:spcAft>
              <a:buFont typeface="Arial"/>
              <a:buChar char="•"/>
            </a:pPr>
            <a:r>
              <a:rPr lang="en-US" sz="2400" dirty="0" smtClean="0">
                <a:latin typeface="Gill Sans MT" panose="020B0502020104020203" pitchFamily="34" charset="0"/>
              </a:rPr>
              <a:t>Understanding the Board’s Evolution, Composition, Responsibilities and Agenda and that of its safety and quality committee</a:t>
            </a:r>
          </a:p>
          <a:p>
            <a:pPr lvl="1">
              <a:spcAft>
                <a:spcPts val="600"/>
              </a:spcAft>
              <a:buFont typeface="Arial"/>
              <a:buChar char="•"/>
            </a:pPr>
            <a:r>
              <a:rPr lang="en-US" sz="2400" dirty="0" smtClean="0">
                <a:latin typeface="Gill Sans MT" panose="020B0502020104020203" pitchFamily="34" charset="0"/>
              </a:rPr>
              <a:t>Educating and re-educating the Board on safety and quality</a:t>
            </a:r>
          </a:p>
          <a:p>
            <a:pPr lvl="1">
              <a:spcAft>
                <a:spcPts val="600"/>
              </a:spcAft>
              <a:buFont typeface="Arial"/>
              <a:buChar char="•"/>
            </a:pPr>
            <a:r>
              <a:rPr lang="en-US" sz="2400" dirty="0" smtClean="0">
                <a:latin typeface="Gill Sans MT" panose="020B0502020104020203" pitchFamily="34" charset="0"/>
              </a:rPr>
              <a:t>Establishing accountability and transparency for safety and quality at the Board Level</a:t>
            </a:r>
          </a:p>
          <a:p>
            <a:pPr lvl="1">
              <a:buFont typeface="Arial"/>
              <a:buChar char="•"/>
            </a:pPr>
            <a:r>
              <a:rPr lang="en-US" sz="2400" dirty="0" smtClean="0">
                <a:latin typeface="Gill Sans MT" panose="020B0502020104020203" pitchFamily="34" charset="0"/>
              </a:rPr>
              <a:t>Creating regular Board engagement with the PFAC</a:t>
            </a:r>
          </a:p>
          <a:p>
            <a:pPr>
              <a:buFont typeface="Arial"/>
              <a:buChar char="•"/>
            </a:pPr>
            <a:endParaRPr lang="en-US" sz="2200" dirty="0" smtClean="0">
              <a:latin typeface="Gill Sans MT" panose="020B0502020104020203" pitchFamily="34" charset="0"/>
            </a:endParaRPr>
          </a:p>
          <a:p>
            <a:endParaRPr lang="en-US" sz="2200" dirty="0"/>
          </a:p>
        </p:txBody>
      </p:sp>
      <p:pic>
        <p:nvPicPr>
          <p:cNvPr id="6" name="Picture 2" descr="T:\Externally Funded Projects\HEN - CMS - 80298\Getting Work Done\SLHQ\Marketing and Recruitment\New Logos\SLHQ3-18-14RevOLrgb.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3454" y="6101288"/>
            <a:ext cx="1803042" cy="6400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HAEmblem"/>
          <p:cNvPicPr>
            <a:picLocks noChangeAspect="1" noChangeArrowheads="1"/>
          </p:cNvPicPr>
          <p:nvPr/>
        </p:nvPicPr>
        <p:blipFill>
          <a:blip r:embed="rId3"/>
          <a:srcRect/>
          <a:stretch>
            <a:fillRect/>
          </a:stretch>
        </p:blipFill>
        <p:spPr bwMode="auto">
          <a:xfrm>
            <a:off x="555763" y="6061938"/>
            <a:ext cx="1063909" cy="607422"/>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pPr>
              <a:defRPr/>
            </a:pPr>
            <a:fld id="{1F90DEF1-E22A-48F2-9A49-0B5C070CFB7B}" type="slidenum">
              <a:rPr lang="en-US" smtClean="0"/>
              <a:pPr>
                <a:defRPr/>
              </a:pPr>
              <a:t>31</a:t>
            </a:fld>
            <a:endParaRPr lang="en-US"/>
          </a:p>
        </p:txBody>
      </p:sp>
    </p:spTree>
    <p:extLst>
      <p:ext uri="{BB962C8B-B14F-4D97-AF65-F5344CB8AC3E}">
        <p14:creationId xmlns:p14="http://schemas.microsoft.com/office/powerpoint/2010/main" val="7250693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0"/>
            <a:ext cx="9144000" cy="914400"/>
          </a:xfrm>
        </p:spPr>
        <p:txBody>
          <a:bodyPr/>
          <a:lstStyle/>
          <a:p>
            <a:r>
              <a:rPr lang="en-US" sz="4400" b="1" dirty="0" smtClean="0">
                <a:latin typeface="Gill Sans MT" panose="020B0502020104020203" pitchFamily="34" charset="0"/>
              </a:rPr>
              <a:t>My Passion for Safety and Quality</a:t>
            </a:r>
            <a:endParaRPr lang="en-US" sz="4400" b="1" dirty="0">
              <a:latin typeface="Gill Sans MT" panose="020B0502020104020203" pitchFamily="34" charset="0"/>
            </a:endParaRPr>
          </a:p>
        </p:txBody>
      </p:sp>
      <p:sp>
        <p:nvSpPr>
          <p:cNvPr id="5" name="Rectangle 4"/>
          <p:cNvSpPr/>
          <p:nvPr/>
        </p:nvSpPr>
        <p:spPr>
          <a:xfrm>
            <a:off x="971600" y="1124745"/>
            <a:ext cx="6668845" cy="461665"/>
          </a:xfrm>
          <a:prstGeom prst="rect">
            <a:avLst/>
          </a:prstGeom>
        </p:spPr>
        <p:txBody>
          <a:bodyPr wrap="square">
            <a:spAutoFit/>
          </a:bodyPr>
          <a:lstStyle/>
          <a:p>
            <a:pPr marL="342900" indent="-342900" eaLnBrk="0" hangingPunct="0">
              <a:spcBef>
                <a:spcPct val="20000"/>
              </a:spcBef>
              <a:buClr>
                <a:srgbClr val="9CD4E4"/>
              </a:buClr>
              <a:buSzPct val="85000"/>
            </a:pPr>
            <a:r>
              <a:rPr lang="en-US" b="1" dirty="0" smtClean="0">
                <a:latin typeface="Gill Sans MT" panose="020B0502020104020203" pitchFamily="34" charset="0"/>
                <a:cs typeface="Arial" charset="0"/>
              </a:rPr>
              <a:t>…is Both Personal and Professional</a:t>
            </a:r>
            <a:endParaRPr lang="en-US" i="1" dirty="0">
              <a:latin typeface="Gill Sans MT" panose="020B0502020104020203" pitchFamily="34" charset="0"/>
              <a:cs typeface="Arial" charset="0"/>
            </a:endParaRPr>
          </a:p>
        </p:txBody>
      </p:sp>
      <p:sp>
        <p:nvSpPr>
          <p:cNvPr id="10" name="Content Placeholder 2"/>
          <p:cNvSpPr>
            <a:spLocks noGrp="1"/>
          </p:cNvSpPr>
          <p:nvPr>
            <p:ph idx="1"/>
          </p:nvPr>
        </p:nvSpPr>
        <p:spPr>
          <a:xfrm>
            <a:off x="755576" y="1844824"/>
            <a:ext cx="4104456" cy="3600400"/>
          </a:xfrm>
        </p:spPr>
        <p:txBody>
          <a:bodyPr/>
          <a:lstStyle/>
          <a:p>
            <a:pPr>
              <a:spcAft>
                <a:spcPts val="1200"/>
              </a:spcAft>
            </a:pPr>
            <a:r>
              <a:rPr lang="en-US" sz="2800" b="1" dirty="0" smtClean="0">
                <a:latin typeface="Gill Sans MT" panose="020B0502020104020203" pitchFamily="34" charset="0"/>
              </a:rPr>
              <a:t>Personal</a:t>
            </a:r>
          </a:p>
          <a:p>
            <a:pPr lvl="1">
              <a:spcAft>
                <a:spcPts val="1200"/>
              </a:spcAft>
            </a:pPr>
            <a:r>
              <a:rPr lang="en-US" dirty="0" smtClean="0">
                <a:latin typeface="Gill Sans MT" panose="020B0502020104020203" pitchFamily="34" charset="0"/>
              </a:rPr>
              <a:t>Lost my son Michael in 2003 to a preventable medical error at a major hospital</a:t>
            </a:r>
          </a:p>
          <a:p>
            <a:pPr lvl="1"/>
            <a:r>
              <a:rPr lang="en-US" dirty="0" smtClean="0">
                <a:latin typeface="Gill Sans MT" panose="020B0502020104020203" pitchFamily="34" charset="0"/>
              </a:rPr>
              <a:t>My youngest son, Mac, is a medically complex ‘frequent flier’ in children’s hospitals with 36 surgeries to date</a:t>
            </a:r>
          </a:p>
        </p:txBody>
      </p:sp>
      <p:pic>
        <p:nvPicPr>
          <p:cNvPr id="1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1628800"/>
            <a:ext cx="2583711"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3655392"/>
            <a:ext cx="2467901" cy="294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T:\Externally Funded Projects\HEN - CMS - 80298\Getting Work Done\SLHQ\Marketing and Recruitment\New Logos\SLHQ3-18-14RevOLrgb.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3454" y="6101288"/>
            <a:ext cx="1803042" cy="6400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HAEmblem"/>
          <p:cNvPicPr>
            <a:picLocks noChangeAspect="1" noChangeArrowheads="1"/>
          </p:cNvPicPr>
          <p:nvPr/>
        </p:nvPicPr>
        <p:blipFill>
          <a:blip r:embed="rId5"/>
          <a:srcRect/>
          <a:stretch>
            <a:fillRect/>
          </a:stretch>
        </p:blipFill>
        <p:spPr bwMode="auto">
          <a:xfrm>
            <a:off x="555763" y="6061938"/>
            <a:ext cx="1063909" cy="607422"/>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p>
            <a:pPr>
              <a:defRPr/>
            </a:pPr>
            <a:fld id="{1F90DEF1-E22A-48F2-9A49-0B5C070CFB7B}" type="slidenum">
              <a:rPr lang="en-US" smtClean="0"/>
              <a:pPr>
                <a:defRPr/>
              </a:pPr>
              <a:t>32</a:t>
            </a:fld>
            <a:endParaRPr lang="en-US"/>
          </a:p>
        </p:txBody>
      </p:sp>
    </p:spTree>
    <p:extLst>
      <p:ext uri="{BB962C8B-B14F-4D97-AF65-F5344CB8AC3E}">
        <p14:creationId xmlns:p14="http://schemas.microsoft.com/office/powerpoint/2010/main" val="14881379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784976" cy="914400"/>
          </a:xfrm>
        </p:spPr>
        <p:txBody>
          <a:bodyPr/>
          <a:lstStyle/>
          <a:p>
            <a:r>
              <a:rPr lang="en-US" sz="4400" b="1" dirty="0" smtClean="0">
                <a:latin typeface="Gill Sans MT" panose="020B0502020104020203" pitchFamily="34" charset="0"/>
              </a:rPr>
              <a:t>My Passion for Safety and </a:t>
            </a:r>
            <a:r>
              <a:rPr lang="en-US" sz="4000" b="1" dirty="0" smtClean="0">
                <a:latin typeface="Gill Sans MT" panose="020B0502020104020203" pitchFamily="34" charset="0"/>
              </a:rPr>
              <a:t>Quality</a:t>
            </a:r>
            <a:endParaRPr lang="en-US" sz="4400" b="1" dirty="0">
              <a:latin typeface="Gill Sans MT" panose="020B0502020104020203" pitchFamily="34" charset="0"/>
            </a:endParaRPr>
          </a:p>
        </p:txBody>
      </p:sp>
      <p:sp>
        <p:nvSpPr>
          <p:cNvPr id="5" name="Rectangle 4"/>
          <p:cNvSpPr/>
          <p:nvPr/>
        </p:nvSpPr>
        <p:spPr>
          <a:xfrm>
            <a:off x="971600" y="961564"/>
            <a:ext cx="6668845" cy="523220"/>
          </a:xfrm>
          <a:prstGeom prst="rect">
            <a:avLst/>
          </a:prstGeom>
        </p:spPr>
        <p:txBody>
          <a:bodyPr wrap="square">
            <a:spAutoFit/>
          </a:bodyPr>
          <a:lstStyle/>
          <a:p>
            <a:pPr marL="342900" indent="-342900" eaLnBrk="0" hangingPunct="0">
              <a:spcBef>
                <a:spcPct val="20000"/>
              </a:spcBef>
              <a:buClr>
                <a:srgbClr val="9CD4E4"/>
              </a:buClr>
              <a:buSzPct val="85000"/>
            </a:pPr>
            <a:r>
              <a:rPr lang="en-US" sz="2800" b="1" dirty="0" smtClean="0">
                <a:latin typeface="Gill Sans MT" panose="020B0502020104020203" pitchFamily="34" charset="0"/>
                <a:cs typeface="Arial" charset="0"/>
              </a:rPr>
              <a:t>…is Both Personal and Professional</a:t>
            </a:r>
            <a:endParaRPr lang="en-US" sz="2800" i="1" dirty="0">
              <a:latin typeface="Gill Sans MT" panose="020B0502020104020203" pitchFamily="34" charset="0"/>
              <a:cs typeface="Arial" charset="0"/>
            </a:endParaRPr>
          </a:p>
        </p:txBody>
      </p:sp>
      <p:sp>
        <p:nvSpPr>
          <p:cNvPr id="10" name="Content Placeholder 2"/>
          <p:cNvSpPr>
            <a:spLocks noGrp="1"/>
          </p:cNvSpPr>
          <p:nvPr>
            <p:ph idx="1"/>
          </p:nvPr>
        </p:nvSpPr>
        <p:spPr>
          <a:xfrm>
            <a:off x="755576" y="1484784"/>
            <a:ext cx="7848872" cy="3960440"/>
          </a:xfrm>
        </p:spPr>
        <p:txBody>
          <a:bodyPr/>
          <a:lstStyle/>
          <a:p>
            <a:r>
              <a:rPr lang="en-US" sz="2800" b="1" dirty="0" smtClean="0">
                <a:latin typeface="Gill Sans MT" panose="020B0502020104020203" pitchFamily="34" charset="0"/>
              </a:rPr>
              <a:t>Professional</a:t>
            </a:r>
          </a:p>
          <a:p>
            <a:pPr lvl="1"/>
            <a:r>
              <a:rPr lang="en-US" dirty="0" smtClean="0">
                <a:latin typeface="Gill Sans MT" panose="020B0502020104020203" pitchFamily="34" charset="0"/>
              </a:rPr>
              <a:t>Serve on 2 major hospital system Board of Directors</a:t>
            </a:r>
          </a:p>
          <a:p>
            <a:pPr lvl="1"/>
            <a:r>
              <a:rPr lang="en-US" dirty="0" smtClean="0">
                <a:latin typeface="Gill Sans MT" panose="020B0502020104020203" pitchFamily="34" charset="0"/>
              </a:rPr>
              <a:t>Work with a network of 81 pediatric hospitals to improve their Board Safety and Quality Engagement</a:t>
            </a:r>
          </a:p>
          <a:p>
            <a:pPr lvl="1"/>
            <a:r>
              <a:rPr lang="en-US" dirty="0" smtClean="0">
                <a:latin typeface="Gill Sans MT" panose="020B0502020104020203" pitchFamily="34" charset="0"/>
              </a:rPr>
              <a:t>Run a foundation to advance and spread innovations in safety and quality and transparency of harm across the hospital systems</a:t>
            </a:r>
          </a:p>
          <a:p>
            <a:pPr lvl="1"/>
            <a:r>
              <a:rPr lang="en-US" dirty="0" smtClean="0">
                <a:latin typeface="Gill Sans MT" panose="020B0502020104020203" pitchFamily="34" charset="0"/>
              </a:rPr>
              <a:t>Work to advance communication capabilities of medical staff after a harm event via education and training</a:t>
            </a:r>
          </a:p>
          <a:p>
            <a:pPr lvl="1"/>
            <a:r>
              <a:rPr lang="en-US" dirty="0" smtClean="0">
                <a:latin typeface="Gill Sans MT" panose="020B0502020104020203" pitchFamily="34" charset="0"/>
              </a:rPr>
              <a:t>Speak nationally on board and patient engagement, medical errors and transparency of outcomes</a:t>
            </a:r>
          </a:p>
          <a:p>
            <a:pPr lvl="1"/>
            <a:r>
              <a:rPr lang="en-US" dirty="0" smtClean="0">
                <a:latin typeface="Gill Sans MT" panose="020B0502020104020203" pitchFamily="34" charset="0"/>
              </a:rPr>
              <a:t>Employ my consulting background to advance the comparative analytics in the boardroom and role of safety and quality in the hospital strategy</a:t>
            </a:r>
          </a:p>
        </p:txBody>
      </p:sp>
      <p:pic>
        <p:nvPicPr>
          <p:cNvPr id="11" name="Picture 2" descr="T:\Externally Funded Projects\HEN - CMS - 80298\Getting Work Done\SLHQ\Marketing and Recruitment\New Logos\SLHQ3-18-14RevOLrgb.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3454" y="6101288"/>
            <a:ext cx="1803042" cy="6400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HAEmblem"/>
          <p:cNvPicPr>
            <a:picLocks noChangeAspect="1" noChangeArrowheads="1"/>
          </p:cNvPicPr>
          <p:nvPr/>
        </p:nvPicPr>
        <p:blipFill>
          <a:blip r:embed="rId3"/>
          <a:srcRect/>
          <a:stretch>
            <a:fillRect/>
          </a:stretch>
        </p:blipFill>
        <p:spPr bwMode="auto">
          <a:xfrm>
            <a:off x="555763" y="6061938"/>
            <a:ext cx="1063909" cy="607422"/>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p>
            <a:pPr>
              <a:defRPr/>
            </a:pPr>
            <a:fld id="{1F90DEF1-E22A-48F2-9A49-0B5C070CFB7B}" type="slidenum">
              <a:rPr lang="en-US" smtClean="0"/>
              <a:pPr>
                <a:defRPr/>
              </a:pPr>
              <a:t>33</a:t>
            </a:fld>
            <a:endParaRPr lang="en-US"/>
          </a:p>
        </p:txBody>
      </p:sp>
    </p:spTree>
    <p:extLst>
      <p:ext uri="{BB962C8B-B14F-4D97-AF65-F5344CB8AC3E}">
        <p14:creationId xmlns:p14="http://schemas.microsoft.com/office/powerpoint/2010/main" val="9415274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Externally Funded Projects\HEN - CMS - 80298\Getting Work Done\SLHQ\Marketing and Recruitment\New Logos\SLHQ3-18-14RevOL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336" y="5950768"/>
            <a:ext cx="2116727" cy="7514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AHAEmblem"/>
          <p:cNvPicPr>
            <a:picLocks noChangeAspect="1" noChangeArrowheads="1"/>
          </p:cNvPicPr>
          <p:nvPr/>
        </p:nvPicPr>
        <p:blipFill>
          <a:blip r:embed="rId4"/>
          <a:srcRect/>
          <a:stretch>
            <a:fillRect/>
          </a:stretch>
        </p:blipFill>
        <p:spPr bwMode="auto">
          <a:xfrm>
            <a:off x="7540539" y="6093296"/>
            <a:ext cx="1063909" cy="607422"/>
          </a:xfrm>
          <a:prstGeom prst="rect">
            <a:avLst/>
          </a:prstGeom>
          <a:noFill/>
          <a:ln w="9525">
            <a:noFill/>
            <a:miter lim="800000"/>
            <a:headEnd/>
            <a:tailEnd/>
          </a:ln>
        </p:spPr>
      </p:pic>
      <p:sp>
        <p:nvSpPr>
          <p:cNvPr id="7" name="Title 6"/>
          <p:cNvSpPr>
            <a:spLocks noGrp="1"/>
          </p:cNvSpPr>
          <p:nvPr>
            <p:ph type="title"/>
          </p:nvPr>
        </p:nvSpPr>
        <p:spPr>
          <a:xfrm>
            <a:off x="144016" y="-12700"/>
            <a:ext cx="9036496" cy="914400"/>
          </a:xfrm>
        </p:spPr>
        <p:txBody>
          <a:bodyPr/>
          <a:lstStyle/>
          <a:p>
            <a:r>
              <a:rPr lang="en-US" sz="4000" b="1" dirty="0" smtClean="0">
                <a:latin typeface="Gill Sans MT" panose="020B0502020104020203" pitchFamily="34" charset="0"/>
              </a:rPr>
              <a:t>Understanding Your Hospital Board</a:t>
            </a:r>
            <a:endParaRPr lang="en-US" sz="4000" b="1" dirty="0">
              <a:latin typeface="Gill Sans MT" panose="020B0502020104020203" pitchFamily="34" charset="0"/>
            </a:endParaRPr>
          </a:p>
        </p:txBody>
      </p:sp>
      <p:pic>
        <p:nvPicPr>
          <p:cNvPr id="2" name="Picture 1"/>
          <p:cNvPicPr>
            <a:picLocks noChangeAspect="1"/>
          </p:cNvPicPr>
          <p:nvPr/>
        </p:nvPicPr>
        <p:blipFill>
          <a:blip r:embed="rId5"/>
          <a:stretch>
            <a:fillRect/>
          </a:stretch>
        </p:blipFill>
        <p:spPr>
          <a:xfrm>
            <a:off x="853504" y="1988840"/>
            <a:ext cx="8255000" cy="2641600"/>
          </a:xfrm>
          <a:prstGeom prst="rect">
            <a:avLst/>
          </a:prstGeom>
        </p:spPr>
      </p:pic>
      <p:sp>
        <p:nvSpPr>
          <p:cNvPr id="3" name="Slide Number Placeholder 2"/>
          <p:cNvSpPr>
            <a:spLocks noGrp="1"/>
          </p:cNvSpPr>
          <p:nvPr>
            <p:ph type="sldNum" sz="quarter" idx="10"/>
          </p:nvPr>
        </p:nvSpPr>
        <p:spPr/>
        <p:txBody>
          <a:bodyPr/>
          <a:lstStyle/>
          <a:p>
            <a:pPr>
              <a:defRPr/>
            </a:pPr>
            <a:fld id="{1F90DEF1-E22A-48F2-9A49-0B5C070CFB7B}" type="slidenum">
              <a:rPr lang="en-US" smtClean="0"/>
              <a:pPr>
                <a:defRPr/>
              </a:pPr>
              <a:t>34</a:t>
            </a:fld>
            <a:endParaRPr lang="en-US"/>
          </a:p>
        </p:txBody>
      </p:sp>
    </p:spTree>
    <p:extLst>
      <p:ext uri="{BB962C8B-B14F-4D97-AF65-F5344CB8AC3E}">
        <p14:creationId xmlns:p14="http://schemas.microsoft.com/office/powerpoint/2010/main" val="12144559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052736"/>
            <a:ext cx="7992888" cy="2088232"/>
          </a:xfrm>
        </p:spPr>
        <p:txBody>
          <a:bodyPr/>
          <a:lstStyle/>
          <a:p>
            <a:r>
              <a:rPr lang="en-US" sz="2800" b="1" dirty="0" smtClean="0">
                <a:latin typeface="Gill Sans MT" panose="020B0502020104020203" pitchFamily="34" charset="0"/>
              </a:rPr>
              <a:t>Historical evolution of Boards</a:t>
            </a:r>
          </a:p>
          <a:p>
            <a:pPr lvl="1"/>
            <a:r>
              <a:rPr lang="en-US" sz="2400" dirty="0" smtClean="0">
                <a:latin typeface="Gill Sans MT" panose="020B0502020104020203" pitchFamily="34" charset="0"/>
              </a:rPr>
              <a:t>Shift from philanthropic to governing boards</a:t>
            </a:r>
          </a:p>
          <a:p>
            <a:pPr lvl="1"/>
            <a:r>
              <a:rPr lang="en-US" sz="2400" dirty="0" smtClean="0">
                <a:latin typeface="Gill Sans MT" panose="020B0502020104020203" pitchFamily="34" charset="0"/>
              </a:rPr>
              <a:t>Hospital Mergers and rapidly evolving industry increase complexity of oversight and a trend to focus on finance in the boardroom</a:t>
            </a:r>
          </a:p>
          <a:p>
            <a:pPr lvl="1">
              <a:spcAft>
                <a:spcPts val="600"/>
              </a:spcAft>
            </a:pPr>
            <a:r>
              <a:rPr lang="en-US" sz="2400" dirty="0" smtClean="0">
                <a:latin typeface="Gill Sans MT" panose="020B0502020104020203" pitchFamily="34" charset="0"/>
              </a:rPr>
              <a:t>Inclination to view safety and </a:t>
            </a:r>
            <a:r>
              <a:rPr lang="en-US" sz="2400" dirty="0">
                <a:latin typeface="Gill Sans MT" panose="020B0502020104020203" pitchFamily="34" charset="0"/>
              </a:rPr>
              <a:t>q</a:t>
            </a:r>
            <a:r>
              <a:rPr lang="en-US" sz="2400" dirty="0" smtClean="0">
                <a:latin typeface="Gill Sans MT" panose="020B0502020104020203" pitchFamily="34" charset="0"/>
              </a:rPr>
              <a:t>uality as a clinical / staff issue, not always a board responsibility</a:t>
            </a:r>
          </a:p>
          <a:p>
            <a:pPr lvl="1">
              <a:spcAft>
                <a:spcPts val="600"/>
              </a:spcAft>
            </a:pPr>
            <a:endParaRPr lang="en-US" sz="2400" dirty="0" smtClean="0">
              <a:latin typeface="Gill Sans MT" panose="020B0502020104020203" pitchFamily="34" charset="0"/>
            </a:endParaRPr>
          </a:p>
          <a:p>
            <a:pPr marL="400050"/>
            <a:r>
              <a:rPr lang="en-US" sz="2800" b="1" dirty="0" smtClean="0">
                <a:latin typeface="Gill Sans MT" panose="020B0502020104020203" pitchFamily="34" charset="0"/>
              </a:rPr>
              <a:t>Where does your hospital board fit in its evolution?</a:t>
            </a:r>
          </a:p>
          <a:p>
            <a:endParaRPr lang="en-US" dirty="0" smtClean="0"/>
          </a:p>
        </p:txBody>
      </p:sp>
      <p:pic>
        <p:nvPicPr>
          <p:cNvPr id="5" name="Picture 2" descr="T:\Externally Funded Projects\HEN - CMS - 80298\Getting Work Done\SLHQ\Marketing and Recruitment\New Logos\SLHQ3-18-14RevOL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336" y="5950768"/>
            <a:ext cx="2116727" cy="7514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AHAEmblem"/>
          <p:cNvPicPr>
            <a:picLocks noChangeAspect="1" noChangeArrowheads="1"/>
          </p:cNvPicPr>
          <p:nvPr/>
        </p:nvPicPr>
        <p:blipFill>
          <a:blip r:embed="rId4"/>
          <a:srcRect/>
          <a:stretch>
            <a:fillRect/>
          </a:stretch>
        </p:blipFill>
        <p:spPr bwMode="auto">
          <a:xfrm>
            <a:off x="7540539" y="6093296"/>
            <a:ext cx="1063909" cy="607422"/>
          </a:xfrm>
          <a:prstGeom prst="rect">
            <a:avLst/>
          </a:prstGeom>
          <a:noFill/>
          <a:ln w="9525">
            <a:noFill/>
            <a:miter lim="800000"/>
            <a:headEnd/>
            <a:tailEnd/>
          </a:ln>
        </p:spPr>
      </p:pic>
      <p:sp>
        <p:nvSpPr>
          <p:cNvPr id="7" name="Title 6"/>
          <p:cNvSpPr>
            <a:spLocks noGrp="1"/>
          </p:cNvSpPr>
          <p:nvPr>
            <p:ph type="title"/>
          </p:nvPr>
        </p:nvSpPr>
        <p:spPr>
          <a:xfrm>
            <a:off x="179512" y="-12700"/>
            <a:ext cx="9144000" cy="914400"/>
          </a:xfrm>
        </p:spPr>
        <p:txBody>
          <a:bodyPr/>
          <a:lstStyle/>
          <a:p>
            <a:r>
              <a:rPr lang="en-US" sz="4000" b="1" dirty="0" smtClean="0">
                <a:latin typeface="Gill Sans MT" panose="020B0502020104020203" pitchFamily="34" charset="0"/>
              </a:rPr>
              <a:t>Understanding Your Hospital Board</a:t>
            </a:r>
            <a:endParaRPr lang="en-US" sz="4000" b="1" dirty="0">
              <a:latin typeface="Gill Sans MT" panose="020B0502020104020203" pitchFamily="34" charset="0"/>
            </a:endParaRPr>
          </a:p>
        </p:txBody>
      </p:sp>
      <p:sp>
        <p:nvSpPr>
          <p:cNvPr id="2" name="Slide Number Placeholder 1"/>
          <p:cNvSpPr>
            <a:spLocks noGrp="1"/>
          </p:cNvSpPr>
          <p:nvPr>
            <p:ph type="sldNum" sz="quarter" idx="10"/>
          </p:nvPr>
        </p:nvSpPr>
        <p:spPr/>
        <p:txBody>
          <a:bodyPr/>
          <a:lstStyle/>
          <a:p>
            <a:pPr>
              <a:defRPr/>
            </a:pPr>
            <a:fld id="{1F90DEF1-E22A-48F2-9A49-0B5C070CFB7B}" type="slidenum">
              <a:rPr lang="en-US" smtClean="0"/>
              <a:pPr>
                <a:defRPr/>
              </a:pPr>
              <a:t>35</a:t>
            </a:fld>
            <a:endParaRPr lang="en-US"/>
          </a:p>
        </p:txBody>
      </p:sp>
    </p:spTree>
    <p:extLst>
      <p:ext uri="{BB962C8B-B14F-4D97-AF65-F5344CB8AC3E}">
        <p14:creationId xmlns:p14="http://schemas.microsoft.com/office/powerpoint/2010/main" val="40985566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412776"/>
            <a:ext cx="7560840" cy="3600400"/>
          </a:xfrm>
        </p:spPr>
        <p:txBody>
          <a:bodyPr/>
          <a:lstStyle/>
          <a:p>
            <a:pPr marL="0" indent="0">
              <a:buNone/>
            </a:pPr>
            <a:r>
              <a:rPr lang="en-US" sz="2200" b="1" dirty="0" smtClean="0">
                <a:latin typeface="Gill Sans MT" panose="020B0502020104020203" pitchFamily="34" charset="0"/>
              </a:rPr>
              <a:t>Gain a basic understanding of your board and its commitment to safety and quality</a:t>
            </a:r>
          </a:p>
          <a:p>
            <a:r>
              <a:rPr lang="en-US" sz="2200" dirty="0" smtClean="0">
                <a:latin typeface="Gill Sans MT" panose="020B0502020104020203" pitchFamily="34" charset="0"/>
              </a:rPr>
              <a:t>Evaluate board composition – skills and background</a:t>
            </a:r>
          </a:p>
          <a:p>
            <a:r>
              <a:rPr lang="en-US" sz="2200" dirty="0" smtClean="0">
                <a:latin typeface="Gill Sans MT" panose="020B0502020104020203" pitchFamily="34" charset="0"/>
              </a:rPr>
              <a:t>Understand board agendas and frequency of meeting</a:t>
            </a:r>
          </a:p>
          <a:p>
            <a:r>
              <a:rPr lang="en-US" sz="2200" dirty="0" smtClean="0">
                <a:latin typeface="Gill Sans MT" panose="020B0502020104020203" pitchFamily="34" charset="0"/>
              </a:rPr>
              <a:t>Analyze committee agendas and frequency of meeting</a:t>
            </a:r>
          </a:p>
          <a:p>
            <a:r>
              <a:rPr lang="en-US" sz="2200" dirty="0" smtClean="0">
                <a:latin typeface="Gill Sans MT" panose="020B0502020104020203" pitchFamily="34" charset="0"/>
              </a:rPr>
              <a:t>Review education for board members– on-ramp and ongoing</a:t>
            </a:r>
          </a:p>
          <a:p>
            <a:r>
              <a:rPr lang="en-US" sz="2200" dirty="0" smtClean="0">
                <a:latin typeface="Gill Sans MT" panose="020B0502020104020203" pitchFamily="34" charset="0"/>
              </a:rPr>
              <a:t>Board’s use of a comparative dashboard – if they don’t measure it, they don’t manage it!</a:t>
            </a:r>
          </a:p>
          <a:p>
            <a:r>
              <a:rPr lang="en-US" sz="2200" dirty="0" smtClean="0">
                <a:latin typeface="Gill Sans MT" panose="020B0502020104020203" pitchFamily="34" charset="0"/>
              </a:rPr>
              <a:t>Board is aware of serious harm timely and transparently</a:t>
            </a:r>
          </a:p>
          <a:p>
            <a:r>
              <a:rPr lang="en-US" sz="2200" dirty="0" smtClean="0">
                <a:latin typeface="Gill Sans MT" panose="020B0502020104020203" pitchFamily="34" charset="0"/>
              </a:rPr>
              <a:t>Interactivity of meetings and asking questions</a:t>
            </a:r>
          </a:p>
          <a:p>
            <a:pPr lvl="1"/>
            <a:endParaRPr lang="en-US" sz="2400" b="1" dirty="0" smtClean="0">
              <a:latin typeface="Gill Sans MT" panose="020B0502020104020203" pitchFamily="34" charset="0"/>
            </a:endParaRPr>
          </a:p>
          <a:p>
            <a:endParaRPr lang="en-US" dirty="0" smtClean="0">
              <a:latin typeface="Gill Sans MT" panose="020B0502020104020203" pitchFamily="34" charset="0"/>
            </a:endParaRPr>
          </a:p>
        </p:txBody>
      </p:sp>
      <p:pic>
        <p:nvPicPr>
          <p:cNvPr id="5" name="Picture 2" descr="T:\Externally Funded Projects\HEN - CMS - 80298\Getting Work Done\SLHQ\Marketing and Recruitment\New Logos\SLHQ3-18-14RevOL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336" y="5950768"/>
            <a:ext cx="2116727" cy="7514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AHAEmblem"/>
          <p:cNvPicPr>
            <a:picLocks noChangeAspect="1" noChangeArrowheads="1"/>
          </p:cNvPicPr>
          <p:nvPr/>
        </p:nvPicPr>
        <p:blipFill>
          <a:blip r:embed="rId4"/>
          <a:srcRect/>
          <a:stretch>
            <a:fillRect/>
          </a:stretch>
        </p:blipFill>
        <p:spPr bwMode="auto">
          <a:xfrm>
            <a:off x="7540539" y="6093296"/>
            <a:ext cx="1063909" cy="607422"/>
          </a:xfrm>
          <a:prstGeom prst="rect">
            <a:avLst/>
          </a:prstGeom>
          <a:noFill/>
          <a:ln w="9525">
            <a:noFill/>
            <a:miter lim="800000"/>
            <a:headEnd/>
            <a:tailEnd/>
          </a:ln>
        </p:spPr>
      </p:pic>
      <p:sp>
        <p:nvSpPr>
          <p:cNvPr id="7" name="Title 6"/>
          <p:cNvSpPr>
            <a:spLocks noGrp="1"/>
          </p:cNvSpPr>
          <p:nvPr>
            <p:ph type="title"/>
          </p:nvPr>
        </p:nvSpPr>
        <p:spPr>
          <a:xfrm>
            <a:off x="539552" y="-12700"/>
            <a:ext cx="8198296" cy="914400"/>
          </a:xfrm>
        </p:spPr>
        <p:txBody>
          <a:bodyPr/>
          <a:lstStyle/>
          <a:p>
            <a:r>
              <a:rPr lang="en-US" sz="4400" b="1" dirty="0" smtClean="0">
                <a:latin typeface="Gill Sans MT" panose="020B0502020104020203" pitchFamily="34" charset="0"/>
              </a:rPr>
              <a:t>Engaging Your Hospital Board</a:t>
            </a:r>
            <a:endParaRPr lang="en-US" sz="4400" b="1" dirty="0">
              <a:latin typeface="Gill Sans MT" panose="020B0502020104020203" pitchFamily="34" charset="0"/>
            </a:endParaRPr>
          </a:p>
        </p:txBody>
      </p:sp>
      <p:sp>
        <p:nvSpPr>
          <p:cNvPr id="8" name="Rectangle 7"/>
          <p:cNvSpPr/>
          <p:nvPr/>
        </p:nvSpPr>
        <p:spPr>
          <a:xfrm>
            <a:off x="971600" y="980728"/>
            <a:ext cx="6668845" cy="461665"/>
          </a:xfrm>
          <a:prstGeom prst="rect">
            <a:avLst/>
          </a:prstGeom>
        </p:spPr>
        <p:txBody>
          <a:bodyPr wrap="square">
            <a:spAutoFit/>
          </a:bodyPr>
          <a:lstStyle/>
          <a:p>
            <a:pPr marL="342900" indent="-342900" eaLnBrk="0" hangingPunct="0">
              <a:spcBef>
                <a:spcPct val="20000"/>
              </a:spcBef>
              <a:buClr>
                <a:srgbClr val="9CD4E4"/>
              </a:buClr>
              <a:buSzPct val="85000"/>
            </a:pPr>
            <a:r>
              <a:rPr lang="en-US" b="1" dirty="0" smtClean="0">
                <a:latin typeface="Gill Sans MT" panose="020B0502020104020203" pitchFamily="34" charset="0"/>
                <a:cs typeface="Arial" charset="0"/>
              </a:rPr>
              <a:t>…I’m not sure about my board?</a:t>
            </a:r>
            <a:endParaRPr lang="en-US" i="1" dirty="0">
              <a:latin typeface="Gill Sans MT" panose="020B0502020104020203" pitchFamily="34" charset="0"/>
              <a:cs typeface="Arial" charset="0"/>
            </a:endParaRPr>
          </a:p>
        </p:txBody>
      </p:sp>
      <p:sp>
        <p:nvSpPr>
          <p:cNvPr id="2" name="Slide Number Placeholder 1"/>
          <p:cNvSpPr>
            <a:spLocks noGrp="1"/>
          </p:cNvSpPr>
          <p:nvPr>
            <p:ph type="sldNum" sz="quarter" idx="10"/>
          </p:nvPr>
        </p:nvSpPr>
        <p:spPr/>
        <p:txBody>
          <a:bodyPr/>
          <a:lstStyle/>
          <a:p>
            <a:pPr>
              <a:defRPr/>
            </a:pPr>
            <a:fld id="{1F90DEF1-E22A-48F2-9A49-0B5C070CFB7B}" type="slidenum">
              <a:rPr lang="en-US" smtClean="0"/>
              <a:pPr>
                <a:defRPr/>
              </a:pPr>
              <a:t>36</a:t>
            </a:fld>
            <a:endParaRPr lang="en-US"/>
          </a:p>
        </p:txBody>
      </p:sp>
    </p:spTree>
    <p:extLst>
      <p:ext uri="{BB962C8B-B14F-4D97-AF65-F5344CB8AC3E}">
        <p14:creationId xmlns:p14="http://schemas.microsoft.com/office/powerpoint/2010/main" val="25123904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844824"/>
            <a:ext cx="8208912" cy="4176464"/>
          </a:xfrm>
        </p:spPr>
        <p:txBody>
          <a:bodyPr/>
          <a:lstStyle/>
          <a:p>
            <a:pPr marL="0" indent="0">
              <a:buNone/>
            </a:pPr>
            <a:r>
              <a:rPr lang="en-US" sz="2200" b="1" dirty="0" smtClean="0">
                <a:latin typeface="Gill Sans MT" panose="020B0502020104020203" pitchFamily="34" charset="0"/>
              </a:rPr>
              <a:t>Expand board education</a:t>
            </a:r>
          </a:p>
          <a:p>
            <a:pPr>
              <a:spcAft>
                <a:spcPts val="0"/>
              </a:spcAft>
            </a:pPr>
            <a:r>
              <a:rPr lang="en-US" sz="2200" dirty="0" smtClean="0">
                <a:latin typeface="Gill Sans MT" panose="020B0502020104020203" pitchFamily="34" charset="0"/>
              </a:rPr>
              <a:t>On-ramping new board members</a:t>
            </a:r>
          </a:p>
          <a:p>
            <a:pPr lvl="1">
              <a:spcAft>
                <a:spcPts val="0"/>
              </a:spcAft>
            </a:pPr>
            <a:r>
              <a:rPr lang="en-US" sz="2200" dirty="0" smtClean="0">
                <a:latin typeface="Gill Sans MT" panose="020B0502020104020203" pitchFamily="34" charset="0"/>
              </a:rPr>
              <a:t>Comprehensive program that is content rich teaching the ‘why and how’, key terms and not just motivational</a:t>
            </a:r>
          </a:p>
          <a:p>
            <a:pPr>
              <a:spcAft>
                <a:spcPts val="0"/>
              </a:spcAft>
            </a:pPr>
            <a:r>
              <a:rPr lang="en-US" sz="2200" dirty="0" smtClean="0">
                <a:latin typeface="Gill Sans MT" panose="020B0502020104020203" pitchFamily="34" charset="0"/>
              </a:rPr>
              <a:t>Ongoing education should be ‘hands-on’</a:t>
            </a:r>
          </a:p>
          <a:p>
            <a:pPr lvl="1">
              <a:spcAft>
                <a:spcPts val="0"/>
              </a:spcAft>
            </a:pPr>
            <a:r>
              <a:rPr lang="en-US" sz="2200" dirty="0" smtClean="0">
                <a:latin typeface="Gill Sans MT" panose="020B0502020104020203" pitchFamily="34" charset="0"/>
              </a:rPr>
              <a:t>Med school 101 </a:t>
            </a:r>
          </a:p>
          <a:p>
            <a:pPr lvl="1">
              <a:spcAft>
                <a:spcPts val="0"/>
              </a:spcAft>
            </a:pPr>
            <a:r>
              <a:rPr lang="en-US" sz="2200" dirty="0" smtClean="0">
                <a:latin typeface="Gill Sans MT" panose="020B0502020104020203" pitchFamily="34" charset="0"/>
              </a:rPr>
              <a:t>Board joins rounds / M&amp;M / RCA</a:t>
            </a:r>
          </a:p>
          <a:p>
            <a:pPr lvl="1">
              <a:spcAft>
                <a:spcPts val="0"/>
              </a:spcAft>
            </a:pPr>
            <a:r>
              <a:rPr lang="en-US" sz="2200" dirty="0" smtClean="0">
                <a:latin typeface="Gill Sans MT" panose="020B0502020104020203" pitchFamily="34" charset="0"/>
              </a:rPr>
              <a:t>Use scenarios with real stories to illustrate concepts</a:t>
            </a:r>
          </a:p>
          <a:p>
            <a:pPr>
              <a:spcAft>
                <a:spcPts val="0"/>
              </a:spcAft>
            </a:pPr>
            <a:r>
              <a:rPr lang="en-US" sz="2200" dirty="0" smtClean="0">
                <a:latin typeface="Gill Sans MT" panose="020B0502020104020203" pitchFamily="34" charset="0"/>
              </a:rPr>
              <a:t>Calibration – Using annual evaluation that assesses content knowledge (not ‘feel good’ contribution)</a:t>
            </a:r>
          </a:p>
          <a:p>
            <a:pPr lvl="1">
              <a:spcAft>
                <a:spcPts val="0"/>
              </a:spcAft>
            </a:pPr>
            <a:endParaRPr lang="en-US" sz="2200" b="1" dirty="0" smtClean="0"/>
          </a:p>
          <a:p>
            <a:pPr>
              <a:spcAft>
                <a:spcPts val="0"/>
              </a:spcAft>
            </a:pPr>
            <a:endParaRPr lang="en-US" sz="2200" dirty="0" smtClean="0"/>
          </a:p>
        </p:txBody>
      </p:sp>
      <p:pic>
        <p:nvPicPr>
          <p:cNvPr id="5" name="Picture 2" descr="T:\Externally Funded Projects\HEN - CMS - 80298\Getting Work Done\SLHQ\Marketing and Recruitment\New Logos\SLHQ3-18-14RevOL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336" y="5950768"/>
            <a:ext cx="2116727" cy="7514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AHAEmblem"/>
          <p:cNvPicPr>
            <a:picLocks noChangeAspect="1" noChangeArrowheads="1"/>
          </p:cNvPicPr>
          <p:nvPr/>
        </p:nvPicPr>
        <p:blipFill>
          <a:blip r:embed="rId4"/>
          <a:srcRect/>
          <a:stretch>
            <a:fillRect/>
          </a:stretch>
        </p:blipFill>
        <p:spPr bwMode="auto">
          <a:xfrm>
            <a:off x="7540539" y="6093296"/>
            <a:ext cx="1063909" cy="607422"/>
          </a:xfrm>
          <a:prstGeom prst="rect">
            <a:avLst/>
          </a:prstGeom>
          <a:noFill/>
          <a:ln w="9525">
            <a:noFill/>
            <a:miter lim="800000"/>
            <a:headEnd/>
            <a:tailEnd/>
          </a:ln>
        </p:spPr>
      </p:pic>
      <p:sp>
        <p:nvSpPr>
          <p:cNvPr id="7" name="Title 6"/>
          <p:cNvSpPr>
            <a:spLocks noGrp="1"/>
          </p:cNvSpPr>
          <p:nvPr>
            <p:ph type="title"/>
          </p:nvPr>
        </p:nvSpPr>
        <p:spPr>
          <a:xfrm>
            <a:off x="539552" y="-12700"/>
            <a:ext cx="8198296" cy="914400"/>
          </a:xfrm>
        </p:spPr>
        <p:txBody>
          <a:bodyPr/>
          <a:lstStyle/>
          <a:p>
            <a:r>
              <a:rPr lang="en-US" sz="4400" b="1" dirty="0" smtClean="0">
                <a:latin typeface="Gill Sans MT" panose="020B0502020104020203" pitchFamily="34" charset="0"/>
              </a:rPr>
              <a:t>Engaging Your Hospital Board</a:t>
            </a:r>
            <a:endParaRPr lang="en-US" sz="4400" b="1" dirty="0">
              <a:latin typeface="Gill Sans MT" panose="020B0502020104020203" pitchFamily="34" charset="0"/>
            </a:endParaRPr>
          </a:p>
        </p:txBody>
      </p:sp>
      <p:sp>
        <p:nvSpPr>
          <p:cNvPr id="9" name="Rectangle 8"/>
          <p:cNvSpPr/>
          <p:nvPr/>
        </p:nvSpPr>
        <p:spPr>
          <a:xfrm>
            <a:off x="971600" y="980728"/>
            <a:ext cx="7488832" cy="830997"/>
          </a:xfrm>
          <a:prstGeom prst="rect">
            <a:avLst/>
          </a:prstGeom>
        </p:spPr>
        <p:txBody>
          <a:bodyPr wrap="square">
            <a:spAutoFit/>
          </a:bodyPr>
          <a:lstStyle/>
          <a:p>
            <a:pPr marL="342900" indent="-342900" eaLnBrk="0" hangingPunct="0">
              <a:spcBef>
                <a:spcPct val="20000"/>
              </a:spcBef>
              <a:buClr>
                <a:srgbClr val="9CD4E4"/>
              </a:buClr>
              <a:buSzPct val="85000"/>
            </a:pPr>
            <a:r>
              <a:rPr lang="en-US" b="1" dirty="0" smtClean="0">
                <a:latin typeface="Gill Sans MT" panose="020B0502020104020203" pitchFamily="34" charset="0"/>
                <a:cs typeface="Arial" charset="0"/>
              </a:rPr>
              <a:t>…as a Safety and Quality Leader – how can I build the skills on my board to engage?</a:t>
            </a:r>
            <a:endParaRPr lang="en-US" i="1" dirty="0">
              <a:latin typeface="Gill Sans MT" panose="020B0502020104020203" pitchFamily="34" charset="0"/>
              <a:cs typeface="Arial" charset="0"/>
            </a:endParaRPr>
          </a:p>
        </p:txBody>
      </p:sp>
      <p:sp>
        <p:nvSpPr>
          <p:cNvPr id="2" name="Slide Number Placeholder 1"/>
          <p:cNvSpPr>
            <a:spLocks noGrp="1"/>
          </p:cNvSpPr>
          <p:nvPr>
            <p:ph type="sldNum" sz="quarter" idx="10"/>
          </p:nvPr>
        </p:nvSpPr>
        <p:spPr/>
        <p:txBody>
          <a:bodyPr/>
          <a:lstStyle/>
          <a:p>
            <a:pPr>
              <a:defRPr/>
            </a:pPr>
            <a:fld id="{1F90DEF1-E22A-48F2-9A49-0B5C070CFB7B}" type="slidenum">
              <a:rPr lang="en-US" smtClean="0"/>
              <a:pPr>
                <a:defRPr/>
              </a:pPr>
              <a:t>37</a:t>
            </a:fld>
            <a:endParaRPr lang="en-US"/>
          </a:p>
        </p:txBody>
      </p:sp>
    </p:spTree>
    <p:extLst>
      <p:ext uri="{BB962C8B-B14F-4D97-AF65-F5344CB8AC3E}">
        <p14:creationId xmlns:p14="http://schemas.microsoft.com/office/powerpoint/2010/main" val="24080301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916832"/>
            <a:ext cx="7920880" cy="4752528"/>
          </a:xfrm>
        </p:spPr>
        <p:txBody>
          <a:bodyPr/>
          <a:lstStyle/>
          <a:p>
            <a:pPr marL="0" indent="0">
              <a:spcAft>
                <a:spcPts val="600"/>
              </a:spcAft>
              <a:buNone/>
            </a:pPr>
            <a:r>
              <a:rPr lang="en-US" sz="2200" b="1" dirty="0" smtClean="0">
                <a:latin typeface="Gill Sans MT" panose="020B0502020104020203" pitchFamily="34" charset="0"/>
              </a:rPr>
              <a:t>Set expectations and </a:t>
            </a:r>
            <a:r>
              <a:rPr lang="en-US" sz="2200" b="1" dirty="0">
                <a:latin typeface="Gill Sans MT" panose="020B0502020104020203" pitchFamily="34" charset="0"/>
              </a:rPr>
              <a:t>o</a:t>
            </a:r>
            <a:r>
              <a:rPr lang="en-US" sz="2200" b="1" dirty="0" smtClean="0">
                <a:latin typeface="Gill Sans MT" panose="020B0502020104020203" pitchFamily="34" charset="0"/>
              </a:rPr>
              <a:t>ffer tools for understanding and oversight</a:t>
            </a:r>
          </a:p>
          <a:p>
            <a:pPr>
              <a:spcAft>
                <a:spcPts val="0"/>
              </a:spcAft>
            </a:pPr>
            <a:r>
              <a:rPr lang="en-US" dirty="0" smtClean="0">
                <a:latin typeface="Gill Sans MT" panose="020B0502020104020203" pitchFamily="34" charset="0"/>
              </a:rPr>
              <a:t>Establish an </a:t>
            </a:r>
            <a:r>
              <a:rPr lang="en-US" dirty="0">
                <a:latin typeface="Gill Sans MT" panose="020B0502020104020203" pitchFamily="34" charset="0"/>
              </a:rPr>
              <a:t>annual </a:t>
            </a:r>
            <a:r>
              <a:rPr lang="en-US" dirty="0" smtClean="0">
                <a:latin typeface="Gill Sans MT" panose="020B0502020104020203" pitchFamily="34" charset="0"/>
              </a:rPr>
              <a:t>super-agenda that the board is expected to oversee</a:t>
            </a:r>
            <a:r>
              <a:rPr lang="en-US" dirty="0">
                <a:latin typeface="Gill Sans MT" panose="020B0502020104020203" pitchFamily="34" charset="0"/>
              </a:rPr>
              <a:t> </a:t>
            </a:r>
            <a:r>
              <a:rPr lang="en-US" dirty="0" smtClean="0">
                <a:latin typeface="Gill Sans MT" panose="020B0502020104020203" pitchFamily="34" charset="0"/>
              </a:rPr>
              <a:t>and understand</a:t>
            </a:r>
            <a:endParaRPr lang="en-US" dirty="0">
              <a:latin typeface="Gill Sans MT" panose="020B0502020104020203" pitchFamily="34" charset="0"/>
            </a:endParaRPr>
          </a:p>
          <a:p>
            <a:pPr>
              <a:spcAft>
                <a:spcPts val="0"/>
              </a:spcAft>
            </a:pPr>
            <a:r>
              <a:rPr lang="en-US" dirty="0" smtClean="0">
                <a:latin typeface="Gill Sans MT" panose="020B0502020104020203" pitchFamily="34" charset="0"/>
              </a:rPr>
              <a:t>Offer a comparative dashboard that is reviewed in-depth at committee level and focused on at Board meetings and highlights trends</a:t>
            </a:r>
          </a:p>
          <a:p>
            <a:pPr>
              <a:spcAft>
                <a:spcPts val="0"/>
              </a:spcAft>
            </a:pPr>
            <a:r>
              <a:rPr lang="en-US" dirty="0" smtClean="0">
                <a:latin typeface="Gill Sans MT" panose="020B0502020104020203" pitchFamily="34" charset="0"/>
              </a:rPr>
              <a:t>Be transparent with harm and errors</a:t>
            </a:r>
          </a:p>
          <a:p>
            <a:pPr>
              <a:spcAft>
                <a:spcPts val="0"/>
              </a:spcAft>
            </a:pPr>
            <a:r>
              <a:rPr lang="en-US" dirty="0" smtClean="0">
                <a:latin typeface="Gill Sans MT" panose="020B0502020104020203" pitchFamily="34" charset="0"/>
              </a:rPr>
              <a:t>Help the board establish a compensation structure for the hospital or SLT that will include safety and quality metrics</a:t>
            </a:r>
          </a:p>
          <a:p>
            <a:pPr>
              <a:spcAft>
                <a:spcPts val="0"/>
              </a:spcAft>
            </a:pPr>
            <a:r>
              <a:rPr lang="en-US" dirty="0" smtClean="0">
                <a:latin typeface="Gill Sans MT" panose="020B0502020104020203" pitchFamily="34" charset="0"/>
              </a:rPr>
              <a:t>Provide opportunities to network with other boards and and learn best practices</a:t>
            </a:r>
            <a:endParaRPr lang="en-US" b="1" dirty="0" smtClean="0">
              <a:latin typeface="Gill Sans MT" panose="020B0502020104020203" pitchFamily="34" charset="0"/>
            </a:endParaRPr>
          </a:p>
          <a:p>
            <a:pPr>
              <a:spcAft>
                <a:spcPts val="600"/>
              </a:spcAft>
            </a:pPr>
            <a:endParaRPr lang="en-US" sz="2200" dirty="0" smtClean="0"/>
          </a:p>
        </p:txBody>
      </p:sp>
      <p:pic>
        <p:nvPicPr>
          <p:cNvPr id="5" name="Picture 2" descr="T:\Externally Funded Projects\HEN - CMS - 80298\Getting Work Done\SLHQ\Marketing and Recruitment\New Logos\SLHQ3-18-14RevOL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336" y="5950768"/>
            <a:ext cx="2116727" cy="7514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AHAEmblem"/>
          <p:cNvPicPr>
            <a:picLocks noChangeAspect="1" noChangeArrowheads="1"/>
          </p:cNvPicPr>
          <p:nvPr/>
        </p:nvPicPr>
        <p:blipFill>
          <a:blip r:embed="rId4"/>
          <a:srcRect/>
          <a:stretch>
            <a:fillRect/>
          </a:stretch>
        </p:blipFill>
        <p:spPr bwMode="auto">
          <a:xfrm>
            <a:off x="7540539" y="6093296"/>
            <a:ext cx="1063909" cy="607422"/>
          </a:xfrm>
          <a:prstGeom prst="rect">
            <a:avLst/>
          </a:prstGeom>
          <a:noFill/>
          <a:ln w="9525">
            <a:noFill/>
            <a:miter lim="800000"/>
            <a:headEnd/>
            <a:tailEnd/>
          </a:ln>
        </p:spPr>
      </p:pic>
      <p:sp>
        <p:nvSpPr>
          <p:cNvPr id="7" name="Title 6"/>
          <p:cNvSpPr>
            <a:spLocks noGrp="1"/>
          </p:cNvSpPr>
          <p:nvPr>
            <p:ph type="title"/>
          </p:nvPr>
        </p:nvSpPr>
        <p:spPr>
          <a:xfrm>
            <a:off x="539552" y="-12700"/>
            <a:ext cx="8198296" cy="914400"/>
          </a:xfrm>
        </p:spPr>
        <p:txBody>
          <a:bodyPr/>
          <a:lstStyle/>
          <a:p>
            <a:r>
              <a:rPr lang="en-US" sz="4400" b="1" dirty="0" smtClean="0">
                <a:latin typeface="Gill Sans MT" panose="020B0502020104020203" pitchFamily="34" charset="0"/>
              </a:rPr>
              <a:t>Engaging Your Hospital Board</a:t>
            </a:r>
            <a:endParaRPr lang="en-US" sz="4400" b="1" dirty="0">
              <a:latin typeface="Gill Sans MT" panose="020B0502020104020203" pitchFamily="34" charset="0"/>
            </a:endParaRPr>
          </a:p>
        </p:txBody>
      </p:sp>
      <p:sp>
        <p:nvSpPr>
          <p:cNvPr id="8" name="Rectangle 7"/>
          <p:cNvSpPr/>
          <p:nvPr/>
        </p:nvSpPr>
        <p:spPr>
          <a:xfrm>
            <a:off x="827584" y="1085835"/>
            <a:ext cx="7992888" cy="830997"/>
          </a:xfrm>
          <a:prstGeom prst="rect">
            <a:avLst/>
          </a:prstGeom>
        </p:spPr>
        <p:txBody>
          <a:bodyPr wrap="square">
            <a:spAutoFit/>
          </a:bodyPr>
          <a:lstStyle/>
          <a:p>
            <a:pPr marL="342900" indent="-342900" eaLnBrk="0" hangingPunct="0">
              <a:spcBef>
                <a:spcPct val="20000"/>
              </a:spcBef>
              <a:buClr>
                <a:srgbClr val="9CD4E4"/>
              </a:buClr>
              <a:buSzPct val="85000"/>
            </a:pPr>
            <a:r>
              <a:rPr lang="en-US" b="1" dirty="0" smtClean="0">
                <a:latin typeface="Gill Sans MT" panose="020B0502020104020203" pitchFamily="34" charset="0"/>
                <a:cs typeface="Arial" charset="0"/>
              </a:rPr>
              <a:t>…as a Safety and Quality Leader – how can I help my board be accountable for their responsibilities?</a:t>
            </a:r>
            <a:endParaRPr lang="en-US" i="1" dirty="0">
              <a:latin typeface="Gill Sans MT" panose="020B0502020104020203" pitchFamily="34" charset="0"/>
              <a:cs typeface="Arial" charset="0"/>
            </a:endParaRPr>
          </a:p>
        </p:txBody>
      </p:sp>
      <p:sp>
        <p:nvSpPr>
          <p:cNvPr id="2" name="Slide Number Placeholder 1"/>
          <p:cNvSpPr>
            <a:spLocks noGrp="1"/>
          </p:cNvSpPr>
          <p:nvPr>
            <p:ph type="sldNum" sz="quarter" idx="10"/>
          </p:nvPr>
        </p:nvSpPr>
        <p:spPr/>
        <p:txBody>
          <a:bodyPr/>
          <a:lstStyle/>
          <a:p>
            <a:pPr>
              <a:defRPr/>
            </a:pPr>
            <a:fld id="{1F90DEF1-E22A-48F2-9A49-0B5C070CFB7B}" type="slidenum">
              <a:rPr lang="en-US" smtClean="0"/>
              <a:pPr>
                <a:defRPr/>
              </a:pPr>
              <a:t>38</a:t>
            </a:fld>
            <a:endParaRPr lang="en-US"/>
          </a:p>
        </p:txBody>
      </p:sp>
    </p:spTree>
    <p:extLst>
      <p:ext uri="{BB962C8B-B14F-4D97-AF65-F5344CB8AC3E}">
        <p14:creationId xmlns:p14="http://schemas.microsoft.com/office/powerpoint/2010/main" val="26581067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412776"/>
            <a:ext cx="8136904" cy="4392488"/>
          </a:xfrm>
        </p:spPr>
        <p:txBody>
          <a:bodyPr/>
          <a:lstStyle/>
          <a:p>
            <a:pPr marL="0" indent="0">
              <a:spcAft>
                <a:spcPts val="600"/>
              </a:spcAft>
              <a:buNone/>
            </a:pPr>
            <a:r>
              <a:rPr lang="en-US" sz="2400" b="1" dirty="0" smtClean="0">
                <a:latin typeface="Gill Sans MT" panose="020B0502020104020203" pitchFamily="34" charset="0"/>
              </a:rPr>
              <a:t>Bring the perspective of the patient into the Boardroom</a:t>
            </a:r>
          </a:p>
          <a:p>
            <a:pPr lvl="1">
              <a:spcAft>
                <a:spcPts val="600"/>
              </a:spcAft>
            </a:pPr>
            <a:r>
              <a:rPr lang="en-US" sz="2400" dirty="0" smtClean="0">
                <a:latin typeface="Gill Sans MT" panose="020B0502020104020203" pitchFamily="34" charset="0"/>
              </a:rPr>
              <a:t>Create a representative patient face and name – so the patient is not talked about generically</a:t>
            </a:r>
          </a:p>
          <a:p>
            <a:pPr lvl="1">
              <a:spcAft>
                <a:spcPts val="600"/>
              </a:spcAft>
            </a:pPr>
            <a:r>
              <a:rPr lang="en-US" sz="2400" dirty="0" smtClean="0">
                <a:latin typeface="Gill Sans MT" panose="020B0502020104020203" pitchFamily="34" charset="0"/>
              </a:rPr>
              <a:t>PFAC should report to the the Quality committee or the Board regularly and should be on the scheduled agenda</a:t>
            </a:r>
          </a:p>
          <a:p>
            <a:pPr lvl="1">
              <a:spcAft>
                <a:spcPts val="600"/>
              </a:spcAft>
            </a:pPr>
            <a:r>
              <a:rPr lang="en-US" sz="2400" dirty="0" smtClean="0">
                <a:latin typeface="Gill Sans MT" panose="020B0502020104020203" pitchFamily="34" charset="0"/>
              </a:rPr>
              <a:t>PFAC’s role should extend beyond a ‘voice’ and instead also be a contributor and partner with clinicians and hospital administrators to solve problems, improve care and educate and enable patients – demonstrate voice and value!</a:t>
            </a:r>
          </a:p>
          <a:p>
            <a:pPr>
              <a:spcAft>
                <a:spcPts val="600"/>
              </a:spcAft>
            </a:pPr>
            <a:endParaRPr lang="en-US" sz="2400" dirty="0" smtClean="0">
              <a:latin typeface="Gill Sans MT" panose="020B0502020104020203" pitchFamily="34" charset="0"/>
            </a:endParaRPr>
          </a:p>
        </p:txBody>
      </p:sp>
      <p:pic>
        <p:nvPicPr>
          <p:cNvPr id="5" name="Picture 2" descr="T:\Externally Funded Projects\HEN - CMS - 80298\Getting Work Done\SLHQ\Marketing and Recruitment\New Logos\SLHQ3-18-14RevOL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336" y="5950768"/>
            <a:ext cx="2116727" cy="7514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AHAEmblem"/>
          <p:cNvPicPr>
            <a:picLocks noChangeAspect="1" noChangeArrowheads="1"/>
          </p:cNvPicPr>
          <p:nvPr/>
        </p:nvPicPr>
        <p:blipFill>
          <a:blip r:embed="rId4"/>
          <a:srcRect/>
          <a:stretch>
            <a:fillRect/>
          </a:stretch>
        </p:blipFill>
        <p:spPr bwMode="auto">
          <a:xfrm>
            <a:off x="7540539" y="6093296"/>
            <a:ext cx="1063909" cy="607422"/>
          </a:xfrm>
          <a:prstGeom prst="rect">
            <a:avLst/>
          </a:prstGeom>
          <a:noFill/>
          <a:ln w="9525">
            <a:noFill/>
            <a:miter lim="800000"/>
            <a:headEnd/>
            <a:tailEnd/>
          </a:ln>
        </p:spPr>
      </p:pic>
      <p:sp>
        <p:nvSpPr>
          <p:cNvPr id="7" name="Title 6"/>
          <p:cNvSpPr>
            <a:spLocks noGrp="1"/>
          </p:cNvSpPr>
          <p:nvPr>
            <p:ph type="title"/>
          </p:nvPr>
        </p:nvSpPr>
        <p:spPr>
          <a:xfrm>
            <a:off x="539552" y="-12700"/>
            <a:ext cx="8198296" cy="914400"/>
          </a:xfrm>
        </p:spPr>
        <p:txBody>
          <a:bodyPr/>
          <a:lstStyle/>
          <a:p>
            <a:r>
              <a:rPr lang="en-US" sz="4400" b="1" dirty="0" smtClean="0">
                <a:latin typeface="Gill Sans MT" panose="020B0502020104020203" pitchFamily="34" charset="0"/>
              </a:rPr>
              <a:t>Engaging Your Hospital Board</a:t>
            </a:r>
            <a:endParaRPr lang="en-US" sz="4400" b="1" dirty="0">
              <a:latin typeface="Gill Sans MT" panose="020B0502020104020203" pitchFamily="34" charset="0"/>
            </a:endParaRPr>
          </a:p>
        </p:txBody>
      </p:sp>
      <p:sp>
        <p:nvSpPr>
          <p:cNvPr id="8" name="Rectangle 7"/>
          <p:cNvSpPr/>
          <p:nvPr/>
        </p:nvSpPr>
        <p:spPr>
          <a:xfrm>
            <a:off x="971600" y="980728"/>
            <a:ext cx="7488832" cy="461665"/>
          </a:xfrm>
          <a:prstGeom prst="rect">
            <a:avLst/>
          </a:prstGeom>
        </p:spPr>
        <p:txBody>
          <a:bodyPr wrap="square">
            <a:spAutoFit/>
          </a:bodyPr>
          <a:lstStyle/>
          <a:p>
            <a:pPr marL="342900" indent="-342900" eaLnBrk="0" hangingPunct="0">
              <a:spcBef>
                <a:spcPct val="20000"/>
              </a:spcBef>
              <a:buClr>
                <a:srgbClr val="9CD4E4"/>
              </a:buClr>
              <a:buSzPct val="85000"/>
            </a:pPr>
            <a:r>
              <a:rPr lang="en-US" b="1" dirty="0" smtClean="0">
                <a:latin typeface="Gill Sans MT" panose="020B0502020104020203" pitchFamily="34" charset="0"/>
                <a:cs typeface="Arial" charset="0"/>
              </a:rPr>
              <a:t>…as a PFAC advisor – how can I help my board?</a:t>
            </a:r>
            <a:endParaRPr lang="en-US" i="1" dirty="0">
              <a:latin typeface="Gill Sans MT" panose="020B0502020104020203" pitchFamily="34" charset="0"/>
              <a:cs typeface="Arial" charset="0"/>
            </a:endParaRPr>
          </a:p>
        </p:txBody>
      </p:sp>
      <p:sp>
        <p:nvSpPr>
          <p:cNvPr id="2" name="Slide Number Placeholder 1"/>
          <p:cNvSpPr>
            <a:spLocks noGrp="1"/>
          </p:cNvSpPr>
          <p:nvPr>
            <p:ph type="sldNum" sz="quarter" idx="10"/>
          </p:nvPr>
        </p:nvSpPr>
        <p:spPr/>
        <p:txBody>
          <a:bodyPr/>
          <a:lstStyle/>
          <a:p>
            <a:pPr>
              <a:defRPr/>
            </a:pPr>
            <a:fld id="{1F90DEF1-E22A-48F2-9A49-0B5C070CFB7B}" type="slidenum">
              <a:rPr lang="en-US" smtClean="0"/>
              <a:pPr>
                <a:defRPr/>
              </a:pPr>
              <a:t>39</a:t>
            </a:fld>
            <a:endParaRPr lang="en-US"/>
          </a:p>
        </p:txBody>
      </p:sp>
    </p:spTree>
    <p:extLst>
      <p:ext uri="{BB962C8B-B14F-4D97-AF65-F5344CB8AC3E}">
        <p14:creationId xmlns:p14="http://schemas.microsoft.com/office/powerpoint/2010/main" val="2366203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7477125" cy="914400"/>
          </a:xfrm>
        </p:spPr>
        <p:txBody>
          <a:bodyPr/>
          <a:lstStyle/>
          <a:p>
            <a:r>
              <a:rPr lang="en-US" sz="4400" b="1" dirty="0" smtClean="0">
                <a:latin typeface="Gill Sans MT" panose="020B0502020104020203" pitchFamily="34" charset="0"/>
              </a:rPr>
              <a:t>Objectives</a:t>
            </a:r>
            <a:endParaRPr lang="en-US" sz="4400" b="1" dirty="0">
              <a:latin typeface="Gill Sans MT" panose="020B0502020104020203" pitchFamily="34" charset="0"/>
            </a:endParaRPr>
          </a:p>
        </p:txBody>
      </p:sp>
      <p:sp>
        <p:nvSpPr>
          <p:cNvPr id="3" name="Content Placeholder 2"/>
          <p:cNvSpPr>
            <a:spLocks noGrp="1"/>
          </p:cNvSpPr>
          <p:nvPr>
            <p:ph idx="1"/>
          </p:nvPr>
        </p:nvSpPr>
        <p:spPr>
          <a:xfrm>
            <a:off x="921336" y="1124744"/>
            <a:ext cx="7188200" cy="4278313"/>
          </a:xfrm>
        </p:spPr>
        <p:txBody>
          <a:bodyPr/>
          <a:lstStyle/>
          <a:p>
            <a:r>
              <a:rPr lang="en-US" sz="3600" dirty="0" smtClean="0">
                <a:latin typeface="Gill Sans MT" panose="020B0502020104020203" pitchFamily="34" charset="0"/>
              </a:rPr>
              <a:t>Strategies to alignment</a:t>
            </a:r>
          </a:p>
          <a:p>
            <a:r>
              <a:rPr lang="en-US" sz="3600" dirty="0" smtClean="0">
                <a:latin typeface="Gill Sans MT" panose="020B0502020104020203" pitchFamily="34" charset="0"/>
              </a:rPr>
              <a:t>Triad of quality</a:t>
            </a:r>
          </a:p>
          <a:p>
            <a:r>
              <a:rPr lang="en-US" sz="3600" dirty="0" smtClean="0">
                <a:latin typeface="Gill Sans MT" panose="020B0502020104020203" pitchFamily="34" charset="0"/>
              </a:rPr>
              <a:t>Next steps</a:t>
            </a:r>
          </a:p>
          <a:p>
            <a:endParaRPr lang="en-US" sz="3600" dirty="0">
              <a:latin typeface="Gill Sans MT" panose="020B0502020104020203" pitchFamily="34" charset="0"/>
            </a:endParaRPr>
          </a:p>
        </p:txBody>
      </p:sp>
      <p:pic>
        <p:nvPicPr>
          <p:cNvPr id="7" name="Picture 8" descr="Schneck Exterior"/>
          <p:cNvPicPr>
            <a:picLocks noChangeAspect="1" noChangeArrowheads="1"/>
          </p:cNvPicPr>
          <p:nvPr/>
        </p:nvPicPr>
        <p:blipFill>
          <a:blip r:embed="rId2"/>
          <a:srcRect b="18462"/>
          <a:stretch>
            <a:fillRect/>
          </a:stretch>
        </p:blipFill>
        <p:spPr>
          <a:xfrm>
            <a:off x="3563887" y="3212976"/>
            <a:ext cx="5420219" cy="2697142"/>
          </a:xfrm>
          <a:prstGeom prst="rect">
            <a:avLst/>
          </a:prstGeom>
          <a:noFill/>
          <a:ln w="38100">
            <a:solidFill>
              <a:srgbClr val="0070C0"/>
            </a:solidFill>
          </a:ln>
        </p:spPr>
      </p:pic>
      <p:pic>
        <p:nvPicPr>
          <p:cNvPr id="11" name="Picture 9" descr="Schneck Logo"/>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835597" y="3270126"/>
            <a:ext cx="2438400" cy="855980"/>
          </a:xfrm>
          <a:prstGeom prst="rect">
            <a:avLst/>
          </a:prstGeom>
          <a:noFill/>
          <a:ln w="9525">
            <a:noFill/>
            <a:miter lim="800000"/>
            <a:headEnd/>
            <a:tailEnd/>
          </a:ln>
        </p:spPr>
      </p:pic>
      <p:pic>
        <p:nvPicPr>
          <p:cNvPr id="10" name="Picture 2" descr="T:\Externally Funded Projects\HEN - CMS - 80298\Getting Work Done\SLHQ\Marketing and Recruitment\New Logos\SLHQ3-18-14RevOLrgb.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3454" y="6101288"/>
            <a:ext cx="1803042" cy="6400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HAEmblem"/>
          <p:cNvPicPr>
            <a:picLocks noChangeAspect="1" noChangeArrowheads="1"/>
          </p:cNvPicPr>
          <p:nvPr/>
        </p:nvPicPr>
        <p:blipFill>
          <a:blip r:embed="rId5"/>
          <a:srcRect/>
          <a:stretch>
            <a:fillRect/>
          </a:stretch>
        </p:blipFill>
        <p:spPr bwMode="auto">
          <a:xfrm>
            <a:off x="555763" y="6061938"/>
            <a:ext cx="1063909" cy="607422"/>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pPr>
              <a:defRPr/>
            </a:pPr>
            <a:fld id="{1F90DEF1-E22A-48F2-9A49-0B5C070CFB7B}" type="slidenum">
              <a:rPr lang="en-US" smtClean="0"/>
              <a:pPr>
                <a:defRPr/>
              </a:pPr>
              <a:t>4</a:t>
            </a:fld>
            <a:endParaRPr lang="en-US"/>
          </a:p>
        </p:txBody>
      </p:sp>
    </p:spTree>
    <p:extLst>
      <p:ext uri="{BB962C8B-B14F-4D97-AF65-F5344CB8AC3E}">
        <p14:creationId xmlns:p14="http://schemas.microsoft.com/office/powerpoint/2010/main" val="6253002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Externally Funded Projects\HEN - CMS - 80298\Getting Work Done\SLHQ\Marketing and Recruitment\New Logos\SLHQ3-18-14RevOL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336" y="5950768"/>
            <a:ext cx="2116727" cy="7514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AHAEmblem"/>
          <p:cNvPicPr>
            <a:picLocks noChangeAspect="1" noChangeArrowheads="1"/>
          </p:cNvPicPr>
          <p:nvPr/>
        </p:nvPicPr>
        <p:blipFill>
          <a:blip r:embed="rId4"/>
          <a:srcRect/>
          <a:stretch>
            <a:fillRect/>
          </a:stretch>
        </p:blipFill>
        <p:spPr bwMode="auto">
          <a:xfrm>
            <a:off x="7540539" y="6093296"/>
            <a:ext cx="1063909" cy="607422"/>
          </a:xfrm>
          <a:prstGeom prst="rect">
            <a:avLst/>
          </a:prstGeom>
          <a:noFill/>
          <a:ln w="9525">
            <a:noFill/>
            <a:miter lim="800000"/>
            <a:headEnd/>
            <a:tailEnd/>
          </a:ln>
        </p:spPr>
      </p:pic>
      <p:sp>
        <p:nvSpPr>
          <p:cNvPr id="7" name="Title 6"/>
          <p:cNvSpPr>
            <a:spLocks noGrp="1"/>
          </p:cNvSpPr>
          <p:nvPr>
            <p:ph type="title"/>
          </p:nvPr>
        </p:nvSpPr>
        <p:spPr>
          <a:xfrm>
            <a:off x="622176" y="-12700"/>
            <a:ext cx="8198296" cy="914400"/>
          </a:xfrm>
        </p:spPr>
        <p:txBody>
          <a:bodyPr/>
          <a:lstStyle/>
          <a:p>
            <a:r>
              <a:rPr lang="en-US" sz="4400" b="1" dirty="0" smtClean="0">
                <a:latin typeface="Gill Sans MT" panose="020B0502020104020203" pitchFamily="34" charset="0"/>
              </a:rPr>
              <a:t>Engaging Your Hospital Board</a:t>
            </a:r>
            <a:endParaRPr lang="en-US" sz="4400" b="1" dirty="0">
              <a:latin typeface="Gill Sans MT" panose="020B0502020104020203" pitchFamily="34" charset="0"/>
            </a:endParaRPr>
          </a:p>
        </p:txBody>
      </p:sp>
      <p:sp>
        <p:nvSpPr>
          <p:cNvPr id="9" name="Content Placeholder 8"/>
          <p:cNvSpPr>
            <a:spLocks noGrp="1"/>
          </p:cNvSpPr>
          <p:nvPr>
            <p:ph idx="1"/>
          </p:nvPr>
        </p:nvSpPr>
        <p:spPr/>
        <p:txBody>
          <a:bodyPr/>
          <a:lstStyle/>
          <a:p>
            <a:pPr marL="0" indent="0">
              <a:buNone/>
            </a:pPr>
            <a:r>
              <a:rPr lang="en-US" sz="2800" b="1" dirty="0" smtClean="0">
                <a:latin typeface="Gill Sans MT" panose="020B0502020104020203" pitchFamily="34" charset="0"/>
              </a:rPr>
              <a:t>Thoughts from Mother Teresa…</a:t>
            </a:r>
            <a:endParaRPr lang="en-US" sz="2800" b="1" dirty="0">
              <a:latin typeface="Gill Sans MT" panose="020B0502020104020203" pitchFamily="34" charset="0"/>
            </a:endParaRPr>
          </a:p>
        </p:txBody>
      </p:sp>
      <p:sp>
        <p:nvSpPr>
          <p:cNvPr id="3" name="Rectangle 2"/>
          <p:cNvSpPr/>
          <p:nvPr/>
        </p:nvSpPr>
        <p:spPr>
          <a:xfrm>
            <a:off x="1403648" y="2274838"/>
            <a:ext cx="6840760" cy="2862322"/>
          </a:xfrm>
          <a:prstGeom prst="rect">
            <a:avLst/>
          </a:prstGeom>
        </p:spPr>
        <p:txBody>
          <a:bodyPr wrap="square">
            <a:spAutoFit/>
          </a:bodyPr>
          <a:lstStyle/>
          <a:p>
            <a:pPr algn="ctr"/>
            <a:r>
              <a:rPr lang="en-US" sz="2800" dirty="0">
                <a:latin typeface="Gill Sans MT" panose="020B0502020104020203" pitchFamily="34" charset="0"/>
              </a:rPr>
              <a:t>“Honesty and transparency make you vulnerable. Be honest and transparent anyway.</a:t>
            </a:r>
            <a:r>
              <a:rPr lang="en-US" sz="2800" dirty="0" smtClean="0">
                <a:latin typeface="Gill Sans MT" panose="020B0502020104020203" pitchFamily="34" charset="0"/>
              </a:rPr>
              <a:t>”</a:t>
            </a:r>
          </a:p>
          <a:p>
            <a:endParaRPr lang="en-US" dirty="0" smtClean="0"/>
          </a:p>
          <a:p>
            <a:endParaRPr lang="en-US" dirty="0"/>
          </a:p>
          <a:p>
            <a:pPr algn="r"/>
            <a:r>
              <a:rPr lang="en-US" i="1" dirty="0">
                <a:latin typeface="Gill Sans MT" panose="020B0502020104020203" pitchFamily="34" charset="0"/>
              </a:rPr>
              <a:t>Mother Teresa (1910-1997</a:t>
            </a:r>
            <a:r>
              <a:rPr lang="en-US" i="1" dirty="0" smtClean="0">
                <a:latin typeface="Gill Sans MT" panose="020B0502020104020203" pitchFamily="34" charset="0"/>
              </a:rPr>
              <a:t>)</a:t>
            </a:r>
          </a:p>
          <a:p>
            <a:pPr algn="r"/>
            <a:r>
              <a:rPr lang="en-US" i="1" dirty="0" smtClean="0">
                <a:latin typeface="Gill Sans MT" panose="020B0502020104020203" pitchFamily="34" charset="0"/>
              </a:rPr>
              <a:t>Founder </a:t>
            </a:r>
            <a:r>
              <a:rPr lang="en-US" i="1" dirty="0">
                <a:latin typeface="Gill Sans MT" panose="020B0502020104020203" pitchFamily="34" charset="0"/>
              </a:rPr>
              <a:t>Of The Missionaries Of Charity</a:t>
            </a:r>
          </a:p>
        </p:txBody>
      </p:sp>
      <p:sp>
        <p:nvSpPr>
          <p:cNvPr id="2" name="Slide Number Placeholder 1"/>
          <p:cNvSpPr>
            <a:spLocks noGrp="1"/>
          </p:cNvSpPr>
          <p:nvPr>
            <p:ph type="sldNum" sz="quarter" idx="10"/>
          </p:nvPr>
        </p:nvSpPr>
        <p:spPr/>
        <p:txBody>
          <a:bodyPr/>
          <a:lstStyle/>
          <a:p>
            <a:pPr>
              <a:defRPr/>
            </a:pPr>
            <a:fld id="{1F90DEF1-E22A-48F2-9A49-0B5C070CFB7B}" type="slidenum">
              <a:rPr lang="en-US" smtClean="0"/>
              <a:pPr>
                <a:defRPr/>
              </a:pPr>
              <a:t>40</a:t>
            </a:fld>
            <a:endParaRPr lang="en-US"/>
          </a:p>
        </p:txBody>
      </p:sp>
    </p:spTree>
    <p:extLst>
      <p:ext uri="{BB962C8B-B14F-4D97-AF65-F5344CB8AC3E}">
        <p14:creationId xmlns:p14="http://schemas.microsoft.com/office/powerpoint/2010/main" val="25144917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AHAEmblem"/>
          <p:cNvPicPr>
            <a:picLocks noChangeAspect="1" noChangeArrowheads="1"/>
          </p:cNvPicPr>
          <p:nvPr/>
        </p:nvPicPr>
        <p:blipFill>
          <a:blip r:embed="rId3"/>
          <a:srcRect/>
          <a:stretch>
            <a:fillRect/>
          </a:stretch>
        </p:blipFill>
        <p:spPr bwMode="auto">
          <a:xfrm>
            <a:off x="3707904" y="4189268"/>
            <a:ext cx="2199826" cy="1255956"/>
          </a:xfrm>
          <a:prstGeom prst="rect">
            <a:avLst/>
          </a:prstGeom>
          <a:noFill/>
          <a:ln w="9525">
            <a:noFill/>
            <a:miter lim="800000"/>
            <a:headEnd/>
            <a:tailEnd/>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1100704"/>
            <a:ext cx="7572777" cy="2688336"/>
          </a:xfrm>
          <a:prstGeom prst="rect">
            <a:avLst/>
          </a:prstGeom>
        </p:spPr>
      </p:pic>
      <p:grpSp>
        <p:nvGrpSpPr>
          <p:cNvPr id="2" name="Group 1"/>
          <p:cNvGrpSpPr/>
          <p:nvPr/>
        </p:nvGrpSpPr>
        <p:grpSpPr>
          <a:xfrm>
            <a:off x="1641470" y="5780523"/>
            <a:ext cx="6509132" cy="616585"/>
            <a:chOff x="1579151" y="5796305"/>
            <a:chExt cx="6509132" cy="616585"/>
          </a:xfrm>
        </p:grpSpPr>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579151" y="5796305"/>
              <a:ext cx="616585" cy="616585"/>
            </a:xfrm>
            <a:prstGeom prst="rect">
              <a:avLst/>
            </a:prstGeom>
          </p:spPr>
        </p:pic>
        <p:sp>
          <p:nvSpPr>
            <p:cNvPr id="8" name="Text Box 2"/>
            <p:cNvSpPr txBox="1">
              <a:spLocks noChangeArrowheads="1"/>
            </p:cNvSpPr>
            <p:nvPr/>
          </p:nvSpPr>
          <p:spPr bwMode="auto">
            <a:xfrm>
              <a:off x="2123728" y="5868313"/>
              <a:ext cx="5964555" cy="441007"/>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dirty="0">
                  <a:solidFill>
                    <a:schemeClr val="accent6"/>
                  </a:solidFill>
                  <a:effectLst/>
                  <a:latin typeface="Gill Sans MT" panose="020B0502020104020203" pitchFamily="34" charset="0"/>
                  <a:ea typeface="Calibri"/>
                  <a:cs typeface="Times New Roman"/>
                </a:rPr>
                <a:t>TWEET US </a:t>
              </a:r>
              <a:r>
                <a:rPr lang="en-US" dirty="0" smtClean="0">
                  <a:solidFill>
                    <a:schemeClr val="accent6"/>
                  </a:solidFill>
                  <a:effectLst/>
                  <a:latin typeface="Gill Sans MT" panose="020B0502020104020203" pitchFamily="34" charset="0"/>
                  <a:ea typeface="Calibri"/>
                  <a:cs typeface="Times New Roman"/>
                </a:rPr>
                <a:t>@</a:t>
              </a:r>
              <a:r>
                <a:rPr lang="en-US" dirty="0" smtClean="0">
                  <a:solidFill>
                    <a:schemeClr val="accent6"/>
                  </a:solidFill>
                  <a:latin typeface="Gill Sans MT" panose="020B0502020104020203" pitchFamily="34" charset="0"/>
                  <a:ea typeface="Calibri"/>
                  <a:cs typeface="Times New Roman"/>
                </a:rPr>
                <a:t>AHA</a:t>
              </a:r>
              <a:r>
                <a:rPr lang="en-US" dirty="0" smtClean="0">
                  <a:solidFill>
                    <a:schemeClr val="accent6"/>
                  </a:solidFill>
                  <a:effectLst/>
                  <a:latin typeface="Gill Sans MT" panose="020B0502020104020203" pitchFamily="34" charset="0"/>
                  <a:ea typeface="Calibri"/>
                  <a:cs typeface="Times New Roman"/>
                </a:rPr>
                <a:t>_SLHQ #</a:t>
              </a:r>
              <a:r>
                <a:rPr lang="en-US" dirty="0" err="1" smtClean="0">
                  <a:solidFill>
                    <a:schemeClr val="accent6"/>
                  </a:solidFill>
                  <a:latin typeface="Gill Sans MT" panose="020B0502020104020203" pitchFamily="34" charset="0"/>
                  <a:ea typeface="Calibri"/>
                  <a:cs typeface="Times New Roman"/>
                </a:rPr>
                <a:t>Q</a:t>
              </a:r>
              <a:r>
                <a:rPr lang="en-US" dirty="0" err="1" smtClean="0">
                  <a:solidFill>
                    <a:schemeClr val="accent6"/>
                  </a:solidFill>
                  <a:effectLst/>
                  <a:latin typeface="Gill Sans MT" panose="020B0502020104020203" pitchFamily="34" charset="0"/>
                  <a:ea typeface="Calibri"/>
                  <a:cs typeface="Times New Roman"/>
                </a:rPr>
                <a:t>ualityRoadmap</a:t>
              </a:r>
              <a:endParaRPr lang="en-US" sz="1400" dirty="0">
                <a:solidFill>
                  <a:schemeClr val="accent6"/>
                </a:solidFill>
                <a:effectLst/>
                <a:latin typeface="Gill Sans MT" panose="020B0502020104020203" pitchFamily="34" charset="0"/>
                <a:ea typeface="Calibri"/>
                <a:cs typeface="Times New Roman"/>
              </a:endParaRPr>
            </a:p>
          </p:txBody>
        </p:sp>
      </p:grpSp>
    </p:spTree>
    <p:extLst>
      <p:ext uri="{BB962C8B-B14F-4D97-AF65-F5344CB8AC3E}">
        <p14:creationId xmlns:p14="http://schemas.microsoft.com/office/powerpoint/2010/main" val="2230802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7477125" cy="914400"/>
          </a:xfrm>
        </p:spPr>
        <p:txBody>
          <a:bodyPr/>
          <a:lstStyle/>
          <a:p>
            <a:r>
              <a:rPr lang="en-US" sz="4400" b="1" dirty="0" smtClean="0">
                <a:latin typeface="Gill Sans MT" panose="020B0502020104020203" pitchFamily="34" charset="0"/>
              </a:rPr>
              <a:t>Schneck Medical Center</a:t>
            </a:r>
            <a:endParaRPr lang="en-US" sz="4400" b="1" dirty="0">
              <a:latin typeface="Gill Sans MT" panose="020B0502020104020203" pitchFamily="34" charset="0"/>
            </a:endParaRPr>
          </a:p>
        </p:txBody>
      </p:sp>
      <p:sp>
        <p:nvSpPr>
          <p:cNvPr id="11" name="Rectangle 5"/>
          <p:cNvSpPr>
            <a:spLocks noGrp="1" noChangeArrowheads="1"/>
          </p:cNvSpPr>
          <p:nvPr>
            <p:ph idx="1"/>
          </p:nvPr>
        </p:nvSpPr>
        <p:spPr bwMode="auto">
          <a:xfrm>
            <a:off x="787986" y="1947662"/>
            <a:ext cx="4058744" cy="3137522"/>
          </a:xfrm>
          <a:prstGeom prst="rect">
            <a:avLst/>
          </a:prstGeom>
          <a:solidFill>
            <a:schemeClr val="bg1"/>
          </a:solidFill>
          <a:ln w="9525">
            <a:noFill/>
            <a:miter lim="800000"/>
            <a:headEnd/>
            <a:tailEnd/>
          </a:ln>
        </p:spPr>
        <p:txBody>
          <a:bodyPr/>
          <a:lstStyle/>
          <a:p>
            <a:pPr marL="342900" indent="-342900" eaLnBrk="0" hangingPunct="0">
              <a:spcBef>
                <a:spcPct val="20000"/>
              </a:spcBef>
              <a:buClr>
                <a:srgbClr val="9CD4E4"/>
              </a:buClr>
              <a:buSzPct val="85000"/>
            </a:pPr>
            <a:r>
              <a:rPr lang="en-US" sz="2000" b="1" dirty="0" smtClean="0">
                <a:latin typeface="Gill Sans MT" panose="020B0502020104020203" pitchFamily="34" charset="0"/>
                <a:cs typeface="Arial" charset="0"/>
              </a:rPr>
              <a:t>Facilities </a:t>
            </a:r>
            <a:r>
              <a:rPr lang="en-US" sz="2000" b="1" dirty="0">
                <a:latin typeface="Gill Sans MT" panose="020B0502020104020203" pitchFamily="34" charset="0"/>
                <a:cs typeface="Arial" charset="0"/>
              </a:rPr>
              <a:t>include:</a:t>
            </a:r>
          </a:p>
          <a:p>
            <a:pPr lvl="1" eaLnBrk="0" hangingPunct="0">
              <a:spcBef>
                <a:spcPct val="20000"/>
              </a:spcBef>
              <a:buClr>
                <a:srgbClr val="9CD4E4"/>
              </a:buClr>
              <a:buSzPct val="85000"/>
              <a:buFont typeface="Arial" pitchFamily="34" charset="0"/>
              <a:buChar char="•"/>
            </a:pPr>
            <a:r>
              <a:rPr lang="en-US" dirty="0">
                <a:latin typeface="Gill Sans MT" panose="020B0502020104020203" pitchFamily="34" charset="0"/>
                <a:cs typeface="Arial" charset="0"/>
              </a:rPr>
              <a:t>Main campus, 93 all-private suites</a:t>
            </a:r>
          </a:p>
          <a:p>
            <a:pPr lvl="1" eaLnBrk="0" hangingPunct="0">
              <a:spcBef>
                <a:spcPct val="20000"/>
              </a:spcBef>
              <a:buClr>
                <a:srgbClr val="9CD4E4"/>
              </a:buClr>
              <a:buSzPct val="85000"/>
              <a:buFont typeface="Arial" pitchFamily="34" charset="0"/>
              <a:buChar char="•"/>
            </a:pPr>
            <a:r>
              <a:rPr lang="en-US" dirty="0">
                <a:latin typeface="Gill Sans MT" panose="020B0502020104020203" pitchFamily="34" charset="0"/>
                <a:cs typeface="Arial" charset="0"/>
              </a:rPr>
              <a:t>State-of-the-art Cancer Center</a:t>
            </a:r>
          </a:p>
          <a:p>
            <a:pPr lvl="1" eaLnBrk="0" hangingPunct="0">
              <a:spcBef>
                <a:spcPct val="20000"/>
              </a:spcBef>
              <a:buClr>
                <a:srgbClr val="9CD4E4"/>
              </a:buClr>
              <a:buSzPct val="85000"/>
              <a:buFont typeface="Arial" pitchFamily="34" charset="0"/>
              <a:buChar char="•"/>
            </a:pPr>
            <a:r>
              <a:rPr lang="en-US" dirty="0">
                <a:latin typeface="Gill Sans MT" panose="020B0502020104020203" pitchFamily="34" charset="0"/>
                <a:cs typeface="Arial" charset="0"/>
              </a:rPr>
              <a:t>Three Family Care Centers</a:t>
            </a:r>
          </a:p>
          <a:p>
            <a:pPr lvl="1" eaLnBrk="0" hangingPunct="0">
              <a:spcBef>
                <a:spcPct val="20000"/>
              </a:spcBef>
              <a:buClr>
                <a:srgbClr val="9CD4E4"/>
              </a:buClr>
              <a:buSzPct val="85000"/>
              <a:buFont typeface="Arial" pitchFamily="34" charset="0"/>
              <a:buChar char="•"/>
            </a:pPr>
            <a:r>
              <a:rPr lang="en-US" dirty="0">
                <a:latin typeface="Gill Sans MT" panose="020B0502020104020203" pitchFamily="34" charset="0"/>
                <a:cs typeface="Arial" charset="0"/>
              </a:rPr>
              <a:t>Approximately 900 Employees</a:t>
            </a:r>
          </a:p>
          <a:p>
            <a:pPr lvl="1" eaLnBrk="0" hangingPunct="0">
              <a:spcBef>
                <a:spcPct val="20000"/>
              </a:spcBef>
              <a:buClr>
                <a:srgbClr val="9CD4E4"/>
              </a:buClr>
              <a:buSzPct val="85000"/>
              <a:buFont typeface="Arial" pitchFamily="34" charset="0"/>
              <a:buChar char="•"/>
            </a:pPr>
            <a:r>
              <a:rPr lang="en-US" dirty="0">
                <a:latin typeface="Gill Sans MT" panose="020B0502020104020203" pitchFamily="34" charset="0"/>
                <a:cs typeface="Arial" charset="0"/>
              </a:rPr>
              <a:t>Active Physicians (60), 52% hospital employed</a:t>
            </a:r>
          </a:p>
          <a:p>
            <a:pPr lvl="1" eaLnBrk="0" hangingPunct="0">
              <a:spcBef>
                <a:spcPct val="20000"/>
              </a:spcBef>
              <a:buClr>
                <a:srgbClr val="9CD4E4"/>
              </a:buClr>
              <a:buSzPct val="85000"/>
              <a:buFont typeface="Arial" pitchFamily="34" charset="0"/>
              <a:buChar char="•"/>
            </a:pPr>
            <a:r>
              <a:rPr lang="en-US" dirty="0">
                <a:latin typeface="Gill Sans MT" panose="020B0502020104020203" pitchFamily="34" charset="0"/>
                <a:cs typeface="Arial" charset="0"/>
              </a:rPr>
              <a:t>150 Volunteers</a:t>
            </a:r>
          </a:p>
        </p:txBody>
      </p:sp>
      <p:sp>
        <p:nvSpPr>
          <p:cNvPr id="13" name="Rectangle 5"/>
          <p:cNvSpPr txBox="1">
            <a:spLocks noChangeArrowheads="1"/>
          </p:cNvSpPr>
          <p:nvPr/>
        </p:nvSpPr>
        <p:spPr bwMode="auto">
          <a:xfrm>
            <a:off x="4919414" y="1988840"/>
            <a:ext cx="3744416" cy="3366617"/>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000099"/>
                </a:solidFill>
                <a:latin typeface="+mn-lt"/>
                <a:ea typeface="ＭＳ Ｐゴシック" pitchFamily="-123" charset="-128"/>
                <a:cs typeface="ＭＳ Ｐゴシック" pitchFamily="-123" charset="-128"/>
              </a:defRPr>
            </a:lvl1pPr>
            <a:lvl2pPr marL="742950" indent="-285750" algn="l" rtl="0" eaLnBrk="0" fontAlgn="base" hangingPunct="0">
              <a:spcBef>
                <a:spcPct val="20000"/>
              </a:spcBef>
              <a:spcAft>
                <a:spcPct val="0"/>
              </a:spcAft>
              <a:buChar char="–"/>
              <a:defRPr sz="2000">
                <a:solidFill>
                  <a:srgbClr val="000099"/>
                </a:solidFill>
                <a:latin typeface="+mn-lt"/>
                <a:ea typeface="ＭＳ Ｐゴシック" pitchFamily="-123" charset="-128"/>
              </a:defRPr>
            </a:lvl2pPr>
            <a:lvl3pPr marL="1143000" indent="-228600" algn="l" rtl="0" eaLnBrk="0" fontAlgn="base" hangingPunct="0">
              <a:spcBef>
                <a:spcPct val="20000"/>
              </a:spcBef>
              <a:spcAft>
                <a:spcPct val="0"/>
              </a:spcAft>
              <a:buChar char="•"/>
              <a:defRPr sz="2000">
                <a:solidFill>
                  <a:srgbClr val="000099"/>
                </a:solidFill>
                <a:latin typeface="+mn-lt"/>
                <a:ea typeface="ＭＳ Ｐゴシック" pitchFamily="-123" charset="-128"/>
              </a:defRPr>
            </a:lvl3pPr>
            <a:lvl4pPr marL="1600200" indent="-228600" algn="l" rtl="0" eaLnBrk="0" fontAlgn="base" hangingPunct="0">
              <a:spcBef>
                <a:spcPct val="20000"/>
              </a:spcBef>
              <a:spcAft>
                <a:spcPct val="0"/>
              </a:spcAft>
              <a:buChar char="–"/>
              <a:defRPr sz="2000">
                <a:solidFill>
                  <a:srgbClr val="000099"/>
                </a:solidFill>
                <a:latin typeface="+mn-lt"/>
                <a:ea typeface="ＭＳ Ｐゴシック" pitchFamily="-123" charset="-128"/>
              </a:defRPr>
            </a:lvl4pPr>
            <a:lvl5pPr marL="2057400" indent="-228600" algn="l" rtl="0" eaLnBrk="0" fontAlgn="base" hangingPunct="0">
              <a:spcBef>
                <a:spcPct val="20000"/>
              </a:spcBef>
              <a:spcAft>
                <a:spcPct val="0"/>
              </a:spcAft>
              <a:buChar char="»"/>
              <a:defRPr sz="2000">
                <a:solidFill>
                  <a:srgbClr val="000099"/>
                </a:solidFill>
                <a:latin typeface="+mn-lt"/>
                <a:ea typeface="ＭＳ Ｐゴシック" pitchFamily="-123" charset="-128"/>
              </a:defRPr>
            </a:lvl5pPr>
            <a:lvl6pPr marL="2514600" indent="-228600" algn="l" rtl="0" fontAlgn="base">
              <a:spcBef>
                <a:spcPct val="20000"/>
              </a:spcBef>
              <a:spcAft>
                <a:spcPct val="0"/>
              </a:spcAft>
              <a:buChar char="»"/>
              <a:defRPr sz="2000">
                <a:solidFill>
                  <a:srgbClr val="000099"/>
                </a:solidFill>
                <a:latin typeface="+mn-lt"/>
              </a:defRPr>
            </a:lvl6pPr>
            <a:lvl7pPr marL="2971800" indent="-228600" algn="l" rtl="0" fontAlgn="base">
              <a:spcBef>
                <a:spcPct val="20000"/>
              </a:spcBef>
              <a:spcAft>
                <a:spcPct val="0"/>
              </a:spcAft>
              <a:buChar char="»"/>
              <a:defRPr sz="2000">
                <a:solidFill>
                  <a:srgbClr val="000099"/>
                </a:solidFill>
                <a:latin typeface="+mn-lt"/>
              </a:defRPr>
            </a:lvl7pPr>
            <a:lvl8pPr marL="3429000" indent="-228600" algn="l" rtl="0" fontAlgn="base">
              <a:spcBef>
                <a:spcPct val="20000"/>
              </a:spcBef>
              <a:spcAft>
                <a:spcPct val="0"/>
              </a:spcAft>
              <a:buChar char="»"/>
              <a:defRPr sz="2000">
                <a:solidFill>
                  <a:srgbClr val="000099"/>
                </a:solidFill>
                <a:latin typeface="+mn-lt"/>
              </a:defRPr>
            </a:lvl8pPr>
            <a:lvl9pPr marL="3886200" indent="-228600" algn="l" rtl="0" fontAlgn="base">
              <a:spcBef>
                <a:spcPct val="20000"/>
              </a:spcBef>
              <a:spcAft>
                <a:spcPct val="0"/>
              </a:spcAft>
              <a:buChar char="»"/>
              <a:defRPr sz="2000">
                <a:solidFill>
                  <a:srgbClr val="000099"/>
                </a:solidFill>
                <a:latin typeface="+mn-lt"/>
              </a:defRPr>
            </a:lvl9pPr>
          </a:lstStyle>
          <a:p>
            <a:pPr>
              <a:buClr>
                <a:srgbClr val="9CD4E4"/>
              </a:buClr>
              <a:buSzPct val="85000"/>
            </a:pPr>
            <a:r>
              <a:rPr lang="en-US" b="1" dirty="0" smtClean="0">
                <a:latin typeface="Gill Sans MT" panose="020B0502020104020203" pitchFamily="34" charset="0"/>
                <a:cs typeface="Arial" charset="0"/>
              </a:rPr>
              <a:t>Board of Trustees</a:t>
            </a:r>
          </a:p>
          <a:p>
            <a:pPr>
              <a:buClr>
                <a:srgbClr val="9CD4E4"/>
              </a:buClr>
              <a:buSzPct val="85000"/>
              <a:buFont typeface="Arial" pitchFamily="34" charset="0"/>
              <a:buChar char="•"/>
            </a:pPr>
            <a:r>
              <a:rPr lang="en-US" dirty="0" smtClean="0">
                <a:latin typeface="Gill Sans MT" panose="020B0502020104020203" pitchFamily="34" charset="0"/>
                <a:cs typeface="Arial" charset="0"/>
              </a:rPr>
              <a:t>Nine independent board members</a:t>
            </a:r>
          </a:p>
          <a:p>
            <a:pPr lvl="1">
              <a:buClr>
                <a:srgbClr val="9CD4E4"/>
              </a:buClr>
              <a:buSzPct val="85000"/>
              <a:buFont typeface="Arial" pitchFamily="34" charset="0"/>
              <a:buChar char="•"/>
            </a:pPr>
            <a:r>
              <a:rPr lang="en-US" dirty="0" smtClean="0">
                <a:latin typeface="Gill Sans MT" panose="020B0502020104020203" pitchFamily="34" charset="0"/>
                <a:cs typeface="Arial" charset="0"/>
              </a:rPr>
              <a:t>3 elected government county commissioners</a:t>
            </a:r>
          </a:p>
          <a:p>
            <a:pPr lvl="1">
              <a:buClr>
                <a:srgbClr val="9CD4E4"/>
              </a:buClr>
              <a:buSzPct val="85000"/>
              <a:buFont typeface="Arial" pitchFamily="34" charset="0"/>
              <a:buChar char="•"/>
            </a:pPr>
            <a:r>
              <a:rPr lang="en-US" dirty="0" smtClean="0">
                <a:latin typeface="Gill Sans MT" panose="020B0502020104020203" pitchFamily="34" charset="0"/>
                <a:cs typeface="Arial" charset="0"/>
              </a:rPr>
              <a:t>6 appointed community representatives</a:t>
            </a:r>
          </a:p>
          <a:p>
            <a:pPr lvl="1">
              <a:buClr>
                <a:srgbClr val="9CD4E4"/>
              </a:buClr>
              <a:buSzPct val="85000"/>
              <a:buFont typeface="Arial" pitchFamily="34" charset="0"/>
              <a:buChar char="•"/>
            </a:pPr>
            <a:r>
              <a:rPr lang="en-US" dirty="0" smtClean="0">
                <a:latin typeface="Gill Sans MT" panose="020B0502020104020203" pitchFamily="34" charset="0"/>
                <a:cs typeface="Arial" charset="0"/>
              </a:rPr>
              <a:t>AEC and President of Medical Staff attend board meetings</a:t>
            </a:r>
          </a:p>
        </p:txBody>
      </p:sp>
      <p:sp>
        <p:nvSpPr>
          <p:cNvPr id="5" name="Rectangle 4"/>
          <p:cNvSpPr/>
          <p:nvPr/>
        </p:nvSpPr>
        <p:spPr>
          <a:xfrm>
            <a:off x="827584" y="1052736"/>
            <a:ext cx="7632848" cy="904863"/>
          </a:xfrm>
          <a:prstGeom prst="rect">
            <a:avLst/>
          </a:prstGeom>
        </p:spPr>
        <p:txBody>
          <a:bodyPr wrap="square">
            <a:spAutoFit/>
          </a:bodyPr>
          <a:lstStyle/>
          <a:p>
            <a:pPr marL="342900" indent="-342900" eaLnBrk="0" hangingPunct="0">
              <a:spcBef>
                <a:spcPct val="20000"/>
              </a:spcBef>
              <a:buClr>
                <a:srgbClr val="9CD4E4"/>
              </a:buClr>
              <a:buSzPct val="85000"/>
            </a:pPr>
            <a:r>
              <a:rPr lang="en-US" b="1" dirty="0">
                <a:latin typeface="Gill Sans MT" panose="020B0502020104020203" pitchFamily="34" charset="0"/>
                <a:cs typeface="Arial" charset="0"/>
              </a:rPr>
              <a:t>Not-for-profit, county-owned hospital</a:t>
            </a:r>
          </a:p>
          <a:p>
            <a:pPr marL="342900" indent="-342900" eaLnBrk="0" hangingPunct="0">
              <a:spcBef>
                <a:spcPct val="20000"/>
              </a:spcBef>
              <a:buClr>
                <a:srgbClr val="9CD4E4"/>
              </a:buClr>
              <a:buSzPct val="85000"/>
            </a:pPr>
            <a:r>
              <a:rPr lang="en-US" i="1" dirty="0">
                <a:latin typeface="Gill Sans MT" panose="020B0502020104020203" pitchFamily="34" charset="0"/>
                <a:cs typeface="Arial" charset="0"/>
              </a:rPr>
              <a:t>2011 Malcolm Baldrige National Quality Award Recipient</a:t>
            </a:r>
          </a:p>
        </p:txBody>
      </p:sp>
      <p:pic>
        <p:nvPicPr>
          <p:cNvPr id="14" name="Picture 2" descr="T:\Externally Funded Projects\HEN - CMS - 80298\Getting Work Done\SLHQ\Marketing and Recruitment\New Logos\SLHQ3-18-14RevOLrgb.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3454" y="6101288"/>
            <a:ext cx="1803042" cy="6400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HAEmblem"/>
          <p:cNvPicPr>
            <a:picLocks noChangeAspect="1" noChangeArrowheads="1"/>
          </p:cNvPicPr>
          <p:nvPr/>
        </p:nvPicPr>
        <p:blipFill>
          <a:blip r:embed="rId3"/>
          <a:srcRect/>
          <a:stretch>
            <a:fillRect/>
          </a:stretch>
        </p:blipFill>
        <p:spPr bwMode="auto">
          <a:xfrm>
            <a:off x="555763" y="6061938"/>
            <a:ext cx="1063909" cy="607422"/>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p>
            <a:pPr>
              <a:defRPr/>
            </a:pPr>
            <a:fld id="{1F90DEF1-E22A-48F2-9A49-0B5C070CFB7B}" type="slidenum">
              <a:rPr lang="en-US" smtClean="0"/>
              <a:pPr>
                <a:defRPr/>
              </a:pPr>
              <a:t>5</a:t>
            </a:fld>
            <a:endParaRPr lang="en-US"/>
          </a:p>
        </p:txBody>
      </p:sp>
    </p:spTree>
    <p:extLst>
      <p:ext uri="{BB962C8B-B14F-4D97-AF65-F5344CB8AC3E}">
        <p14:creationId xmlns:p14="http://schemas.microsoft.com/office/powerpoint/2010/main" val="2620882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908720"/>
            <a:ext cx="8280920" cy="4464496"/>
          </a:xfrm>
        </p:spPr>
        <p:txBody>
          <a:bodyPr/>
          <a:lstStyle/>
          <a:p>
            <a:r>
              <a:rPr lang="en-US" sz="2800" b="1" dirty="0" smtClean="0">
                <a:latin typeface="Gill Sans MT" panose="020B0502020104020203" pitchFamily="34" charset="0"/>
              </a:rPr>
              <a:t>Common knowledge &amp; shared vision</a:t>
            </a:r>
          </a:p>
          <a:p>
            <a:pPr lvl="1"/>
            <a:r>
              <a:rPr lang="en-US" sz="2400" dirty="0" smtClean="0">
                <a:latin typeface="Gill Sans MT" panose="020B0502020104020203" pitchFamily="34" charset="0"/>
              </a:rPr>
              <a:t>Education</a:t>
            </a:r>
          </a:p>
          <a:p>
            <a:pPr lvl="2"/>
            <a:r>
              <a:rPr lang="en-US" sz="2400" dirty="0" smtClean="0">
                <a:latin typeface="Gill Sans MT" panose="020B0502020104020203" pitchFamily="34" charset="0"/>
              </a:rPr>
              <a:t>Routine educational retreats with board members and medical staff</a:t>
            </a:r>
          </a:p>
          <a:p>
            <a:pPr lvl="2"/>
            <a:r>
              <a:rPr lang="en-US" sz="2400" dirty="0" smtClean="0">
                <a:latin typeface="Gill Sans MT" panose="020B0502020104020203" pitchFamily="34" charset="0"/>
              </a:rPr>
              <a:t>Ongoing educating BOD, community, and workforce on national changes and impact at a local level</a:t>
            </a:r>
          </a:p>
          <a:p>
            <a:pPr lvl="2"/>
            <a:endParaRPr lang="en-US" sz="2400" dirty="0">
              <a:latin typeface="Gill Sans MT" panose="020B0502020104020203" pitchFamily="34" charset="0"/>
            </a:endParaRPr>
          </a:p>
          <a:p>
            <a:pPr lvl="1"/>
            <a:r>
              <a:rPr lang="en-US" sz="2400" dirty="0" smtClean="0">
                <a:latin typeface="Gill Sans MT" panose="020B0502020104020203" pitchFamily="34" charset="0"/>
              </a:rPr>
              <a:t>Communication</a:t>
            </a:r>
          </a:p>
          <a:p>
            <a:pPr lvl="2"/>
            <a:r>
              <a:rPr lang="en-US" sz="2400" dirty="0" smtClean="0">
                <a:latin typeface="Gill Sans MT" panose="020B0502020104020203" pitchFamily="34" charset="0"/>
              </a:rPr>
              <a:t>Strategic Planning Process</a:t>
            </a:r>
          </a:p>
          <a:p>
            <a:pPr lvl="2"/>
            <a:r>
              <a:rPr lang="en-US" sz="2400" dirty="0" smtClean="0">
                <a:latin typeface="Gill Sans MT" panose="020B0502020104020203" pitchFamily="34" charset="0"/>
              </a:rPr>
              <a:t>Patient Family Advisory Council</a:t>
            </a:r>
          </a:p>
          <a:p>
            <a:pPr lvl="2"/>
            <a:r>
              <a:rPr lang="en-US" sz="2400" dirty="0" smtClean="0">
                <a:latin typeface="Gill Sans MT" panose="020B0502020104020203" pitchFamily="34" charset="0"/>
              </a:rPr>
              <a:t>Leadership are active board members on many community programs and committees</a:t>
            </a:r>
          </a:p>
        </p:txBody>
      </p:sp>
      <p:sp>
        <p:nvSpPr>
          <p:cNvPr id="7" name="Title 6"/>
          <p:cNvSpPr>
            <a:spLocks noGrp="1"/>
          </p:cNvSpPr>
          <p:nvPr>
            <p:ph type="title"/>
          </p:nvPr>
        </p:nvSpPr>
        <p:spPr>
          <a:xfrm>
            <a:off x="611560" y="0"/>
            <a:ext cx="7477125" cy="914400"/>
          </a:xfrm>
        </p:spPr>
        <p:txBody>
          <a:bodyPr/>
          <a:lstStyle/>
          <a:p>
            <a:r>
              <a:rPr lang="en-US" sz="4400" b="1" dirty="0" smtClean="0">
                <a:latin typeface="Gill Sans MT" panose="020B0502020104020203" pitchFamily="34" charset="0"/>
              </a:rPr>
              <a:t>Alignment Begins With…</a:t>
            </a:r>
            <a:endParaRPr lang="en-US" sz="4400" b="1" dirty="0">
              <a:latin typeface="Gill Sans MT" panose="020B0502020104020203"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356992"/>
            <a:ext cx="20574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T:\Externally Funded Projects\HEN - CMS - 80298\Getting Work Done\SLHQ\Marketing and Recruitment\New Logos\SLHQ3-18-14RevOLrgb.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3454" y="6101288"/>
            <a:ext cx="1803042" cy="6400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HAEmblem"/>
          <p:cNvPicPr>
            <a:picLocks noChangeAspect="1" noChangeArrowheads="1"/>
          </p:cNvPicPr>
          <p:nvPr/>
        </p:nvPicPr>
        <p:blipFill>
          <a:blip r:embed="rId5"/>
          <a:srcRect/>
          <a:stretch>
            <a:fillRect/>
          </a:stretch>
        </p:blipFill>
        <p:spPr bwMode="auto">
          <a:xfrm>
            <a:off x="555763" y="6061938"/>
            <a:ext cx="1063909" cy="607422"/>
          </a:xfrm>
          <a:prstGeom prst="rect">
            <a:avLst/>
          </a:prstGeom>
          <a:noFill/>
          <a:ln w="9525">
            <a:noFill/>
            <a:miter lim="800000"/>
            <a:headEnd/>
            <a:tailEnd/>
          </a:ln>
        </p:spPr>
      </p:pic>
      <p:sp>
        <p:nvSpPr>
          <p:cNvPr id="2" name="Slide Number Placeholder 1"/>
          <p:cNvSpPr>
            <a:spLocks noGrp="1"/>
          </p:cNvSpPr>
          <p:nvPr>
            <p:ph type="sldNum" sz="quarter" idx="10"/>
          </p:nvPr>
        </p:nvSpPr>
        <p:spPr/>
        <p:txBody>
          <a:bodyPr/>
          <a:lstStyle/>
          <a:p>
            <a:pPr>
              <a:defRPr/>
            </a:pPr>
            <a:fld id="{1F90DEF1-E22A-48F2-9A49-0B5C070CFB7B}" type="slidenum">
              <a:rPr lang="en-US" smtClean="0"/>
              <a:pPr>
                <a:defRPr/>
              </a:pPr>
              <a:t>6</a:t>
            </a:fld>
            <a:endParaRPr lang="en-US"/>
          </a:p>
        </p:txBody>
      </p:sp>
    </p:spTree>
    <p:extLst>
      <p:ext uri="{BB962C8B-B14F-4D97-AF65-F5344CB8AC3E}">
        <p14:creationId xmlns:p14="http://schemas.microsoft.com/office/powerpoint/2010/main" val="1744606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611560" y="0"/>
            <a:ext cx="7477125" cy="914400"/>
          </a:xfrm>
        </p:spPr>
        <p:txBody>
          <a:bodyPr/>
          <a:lstStyle/>
          <a:p>
            <a:r>
              <a:rPr lang="en-US" sz="4400" b="1" dirty="0" smtClean="0">
                <a:latin typeface="Gill Sans MT" panose="020B0502020104020203" pitchFamily="34" charset="0"/>
              </a:rPr>
              <a:t>Triad of Quality</a:t>
            </a:r>
            <a:endParaRPr lang="en-US" sz="4400" b="1" dirty="0">
              <a:latin typeface="Gill Sans MT" panose="020B0502020104020203" pitchFamily="34" charset="0"/>
            </a:endParaRPr>
          </a:p>
        </p:txBody>
      </p:sp>
      <p:grpSp>
        <p:nvGrpSpPr>
          <p:cNvPr id="3" name="Group 2"/>
          <p:cNvGrpSpPr/>
          <p:nvPr/>
        </p:nvGrpSpPr>
        <p:grpSpPr>
          <a:xfrm>
            <a:off x="1849892" y="1320586"/>
            <a:ext cx="5118472" cy="4489711"/>
            <a:chOff x="2425328" y="1524000"/>
            <a:chExt cx="5118472" cy="4489711"/>
          </a:xfrm>
        </p:grpSpPr>
        <p:sp>
          <p:nvSpPr>
            <p:cNvPr id="4" name="Isosceles Triangle 3"/>
            <p:cNvSpPr/>
            <p:nvPr/>
          </p:nvSpPr>
          <p:spPr>
            <a:xfrm>
              <a:off x="2425328" y="1524000"/>
              <a:ext cx="5118472" cy="3968295"/>
            </a:xfrm>
            <a:prstGeom prst="triangle">
              <a:avLst/>
            </a:prstGeom>
            <a:noFill/>
            <a:ln w="635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ttp://www.todayins.com/wp-content/uploads/medical-symbol-971x1024.jp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48993" y="3111318"/>
              <a:ext cx="1871144" cy="19033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06367" y="3816793"/>
              <a:ext cx="2102230" cy="461665"/>
            </a:xfrm>
            <a:prstGeom prst="rect">
              <a:avLst/>
            </a:prstGeom>
            <a:noFill/>
          </p:spPr>
          <p:txBody>
            <a:bodyPr wrap="square" rtlCol="0">
              <a:spAutoFit/>
            </a:bodyPr>
            <a:lstStyle/>
            <a:p>
              <a:pPr algn="ctr"/>
              <a:r>
                <a:rPr lang="en-US" sz="2400" b="1" dirty="0" smtClean="0">
                  <a:solidFill>
                    <a:schemeClr val="bg1">
                      <a:lumMod val="50000"/>
                    </a:schemeClr>
                  </a:solidFill>
                </a:rPr>
                <a:t>QUALITY</a:t>
              </a:r>
              <a:endParaRPr lang="en-US" sz="2400" b="1" dirty="0">
                <a:solidFill>
                  <a:schemeClr val="bg1">
                    <a:lumMod val="50000"/>
                  </a:schemeClr>
                </a:solidFill>
              </a:endParaRPr>
            </a:p>
          </p:txBody>
        </p:sp>
        <p:sp>
          <p:nvSpPr>
            <p:cNvPr id="7" name="TextBox 6"/>
            <p:cNvSpPr txBox="1"/>
            <p:nvPr/>
          </p:nvSpPr>
          <p:spPr>
            <a:xfrm rot="3477043">
              <a:off x="5239230" y="3192576"/>
              <a:ext cx="2557346" cy="523220"/>
            </a:xfrm>
            <a:prstGeom prst="rect">
              <a:avLst/>
            </a:prstGeom>
            <a:noFill/>
          </p:spPr>
          <p:txBody>
            <a:bodyPr wrap="square" rtlCol="0">
              <a:spAutoFit/>
            </a:bodyPr>
            <a:lstStyle/>
            <a:p>
              <a:pPr algn="ctr"/>
              <a:r>
                <a:rPr lang="en-US" sz="2800" dirty="0" smtClean="0">
                  <a:latin typeface="Gill Sans MT" panose="020B0502020104020203" pitchFamily="34" charset="0"/>
                </a:rPr>
                <a:t>Ownership</a:t>
              </a:r>
              <a:endParaRPr lang="en-US" sz="2800" dirty="0">
                <a:latin typeface="Gill Sans MT" panose="020B0502020104020203" pitchFamily="34" charset="0"/>
              </a:endParaRPr>
            </a:p>
          </p:txBody>
        </p:sp>
        <p:sp>
          <p:nvSpPr>
            <p:cNvPr id="8" name="TextBox 7"/>
            <p:cNvSpPr txBox="1"/>
            <p:nvPr/>
          </p:nvSpPr>
          <p:spPr>
            <a:xfrm rot="18172448">
              <a:off x="1983541" y="3264053"/>
              <a:ext cx="2821899" cy="523220"/>
            </a:xfrm>
            <a:prstGeom prst="rect">
              <a:avLst/>
            </a:prstGeom>
            <a:noFill/>
          </p:spPr>
          <p:txBody>
            <a:bodyPr wrap="square" rtlCol="0">
              <a:spAutoFit/>
            </a:bodyPr>
            <a:lstStyle/>
            <a:p>
              <a:pPr algn="ctr"/>
              <a:r>
                <a:rPr lang="en-US" sz="2800" dirty="0" smtClean="0">
                  <a:latin typeface="Gill Sans MT" panose="020B0502020104020203" pitchFamily="34" charset="0"/>
                </a:rPr>
                <a:t>Transparency</a:t>
              </a:r>
              <a:endParaRPr lang="en-US" sz="2800" dirty="0">
                <a:latin typeface="Gill Sans MT" panose="020B0502020104020203" pitchFamily="34" charset="0"/>
              </a:endParaRPr>
            </a:p>
          </p:txBody>
        </p:sp>
        <p:sp>
          <p:nvSpPr>
            <p:cNvPr id="9" name="TextBox 8"/>
            <p:cNvSpPr txBox="1"/>
            <p:nvPr/>
          </p:nvSpPr>
          <p:spPr>
            <a:xfrm>
              <a:off x="3080816" y="5490491"/>
              <a:ext cx="3838854" cy="523220"/>
            </a:xfrm>
            <a:prstGeom prst="rect">
              <a:avLst/>
            </a:prstGeom>
            <a:noFill/>
          </p:spPr>
          <p:txBody>
            <a:bodyPr wrap="square" rtlCol="0">
              <a:spAutoFit/>
            </a:bodyPr>
            <a:lstStyle/>
            <a:p>
              <a:pPr algn="ctr"/>
              <a:r>
                <a:rPr lang="en-US" sz="2800" dirty="0" smtClean="0">
                  <a:latin typeface="Gill Sans MT" panose="020B0502020104020203" pitchFamily="34" charset="0"/>
                </a:rPr>
                <a:t>Innovation</a:t>
              </a:r>
              <a:endParaRPr lang="en-US" sz="2800" dirty="0">
                <a:latin typeface="Gill Sans MT" panose="020B0502020104020203" pitchFamily="34" charset="0"/>
              </a:endParaRPr>
            </a:p>
          </p:txBody>
        </p:sp>
      </p:grpSp>
      <p:pic>
        <p:nvPicPr>
          <p:cNvPr id="13" name="Picture 2" descr="T:\Externally Funded Projects\HEN - CMS - 80298\Getting Work Done\SLHQ\Marketing and Recruitment\New Logos\SLHQ3-18-14RevOLrgb.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3454" y="6101288"/>
            <a:ext cx="1803042" cy="6400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HAEmblem"/>
          <p:cNvPicPr>
            <a:picLocks noChangeAspect="1" noChangeArrowheads="1"/>
          </p:cNvPicPr>
          <p:nvPr/>
        </p:nvPicPr>
        <p:blipFill>
          <a:blip r:embed="rId5"/>
          <a:srcRect/>
          <a:stretch>
            <a:fillRect/>
          </a:stretch>
        </p:blipFill>
        <p:spPr bwMode="auto">
          <a:xfrm>
            <a:off x="555763" y="6061938"/>
            <a:ext cx="1063909" cy="607422"/>
          </a:xfrm>
          <a:prstGeom prst="rect">
            <a:avLst/>
          </a:prstGeom>
          <a:noFill/>
          <a:ln w="9525">
            <a:noFill/>
            <a:miter lim="800000"/>
            <a:headEnd/>
            <a:tailEnd/>
          </a:ln>
        </p:spPr>
      </p:pic>
      <p:sp>
        <p:nvSpPr>
          <p:cNvPr id="10" name="Slide Number Placeholder 9"/>
          <p:cNvSpPr>
            <a:spLocks noGrp="1"/>
          </p:cNvSpPr>
          <p:nvPr>
            <p:ph type="sldNum" sz="quarter" idx="10"/>
          </p:nvPr>
        </p:nvSpPr>
        <p:spPr/>
        <p:txBody>
          <a:bodyPr/>
          <a:lstStyle/>
          <a:p>
            <a:pPr>
              <a:defRPr/>
            </a:pPr>
            <a:fld id="{D73A5FE3-A38E-4E71-8EAB-83887A815D16}" type="slidenum">
              <a:rPr lang="en-US" smtClean="0"/>
              <a:pPr>
                <a:defRPr/>
              </a:pPr>
              <a:t>7</a:t>
            </a:fld>
            <a:endParaRPr lang="en-US"/>
          </a:p>
        </p:txBody>
      </p:sp>
    </p:spTree>
    <p:extLst>
      <p:ext uri="{BB962C8B-B14F-4D97-AF65-F5344CB8AC3E}">
        <p14:creationId xmlns:p14="http://schemas.microsoft.com/office/powerpoint/2010/main" val="1729421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7477125" cy="914400"/>
          </a:xfrm>
        </p:spPr>
        <p:txBody>
          <a:bodyPr/>
          <a:lstStyle/>
          <a:p>
            <a:r>
              <a:rPr lang="en-US" sz="4400" b="1" dirty="0" smtClean="0">
                <a:latin typeface="Gill Sans MT" panose="020B0502020104020203" pitchFamily="34" charset="0"/>
              </a:rPr>
              <a:t>Transparency</a:t>
            </a:r>
            <a:endParaRPr lang="en-US" sz="4400" b="1" dirty="0">
              <a:latin typeface="Gill Sans MT" panose="020B0502020104020203" pitchFamily="34" charset="0"/>
            </a:endParaRPr>
          </a:p>
        </p:txBody>
      </p:sp>
      <p:sp>
        <p:nvSpPr>
          <p:cNvPr id="3" name="Content Placeholder 2"/>
          <p:cNvSpPr>
            <a:spLocks noGrp="1"/>
          </p:cNvSpPr>
          <p:nvPr>
            <p:ph idx="1"/>
          </p:nvPr>
        </p:nvSpPr>
        <p:spPr>
          <a:xfrm>
            <a:off x="921336" y="985752"/>
            <a:ext cx="7971144" cy="4278313"/>
          </a:xfrm>
        </p:spPr>
        <p:txBody>
          <a:bodyPr/>
          <a:lstStyle/>
          <a:p>
            <a:r>
              <a:rPr lang="en-US" sz="2400" b="1" dirty="0" smtClean="0">
                <a:latin typeface="Gill Sans MT" panose="020B0502020104020203" pitchFamily="34" charset="0"/>
              </a:rPr>
              <a:t>Strategic Planning</a:t>
            </a:r>
          </a:p>
          <a:p>
            <a:pPr lvl="1"/>
            <a:r>
              <a:rPr lang="en-US" sz="2400" dirty="0" smtClean="0">
                <a:latin typeface="Gill Sans MT" panose="020B0502020104020203" pitchFamily="34" charset="0"/>
              </a:rPr>
              <a:t>Everyone is at the table</a:t>
            </a:r>
          </a:p>
          <a:p>
            <a:pPr lvl="1"/>
            <a:r>
              <a:rPr lang="en-US" sz="2400" dirty="0" smtClean="0">
                <a:latin typeface="Gill Sans MT" panose="020B0502020104020203" pitchFamily="34" charset="0"/>
              </a:rPr>
              <a:t>Joint dialog with the board, medical staff and community business leaders on their needs and expectations</a:t>
            </a:r>
          </a:p>
          <a:p>
            <a:r>
              <a:rPr lang="en-US" sz="2400" b="1" dirty="0" smtClean="0">
                <a:latin typeface="Gill Sans MT" panose="020B0502020104020203" pitchFamily="34" charset="0"/>
              </a:rPr>
              <a:t>Results</a:t>
            </a:r>
          </a:p>
          <a:p>
            <a:pPr lvl="1"/>
            <a:r>
              <a:rPr lang="en-US" sz="2400" dirty="0" smtClean="0">
                <a:latin typeface="Gill Sans MT" panose="020B0502020104020203" pitchFamily="34" charset="0"/>
              </a:rPr>
              <a:t>Good, bad, and ugly</a:t>
            </a:r>
          </a:p>
          <a:p>
            <a:pPr lvl="1"/>
            <a:r>
              <a:rPr lang="en-US" sz="2400" dirty="0" smtClean="0">
                <a:latin typeface="Gill Sans MT" panose="020B0502020104020203" pitchFamily="34" charset="0"/>
              </a:rPr>
              <a:t>Org-wide dashboard on hospital intranet and board portal</a:t>
            </a:r>
          </a:p>
          <a:p>
            <a:pPr lvl="1"/>
            <a:r>
              <a:rPr lang="en-US" sz="2400" dirty="0" smtClean="0">
                <a:latin typeface="Gill Sans MT" panose="020B0502020104020203" pitchFamily="34" charset="0"/>
              </a:rPr>
              <a:t>All hospital dashboard and scorecards are in one shared drive for all of leadership to update and review</a:t>
            </a:r>
          </a:p>
          <a:p>
            <a:pPr lvl="1"/>
            <a:r>
              <a:rPr lang="en-US" sz="2400" dirty="0" smtClean="0">
                <a:latin typeface="Gill Sans MT" panose="020B0502020104020203" pitchFamily="34" charset="0"/>
              </a:rPr>
              <a:t>Daily Safety Huddles</a:t>
            </a:r>
            <a:endParaRPr lang="en-US" sz="2400" dirty="0">
              <a:latin typeface="Gill Sans MT" panose="020B0502020104020203" pitchFamily="34" charset="0"/>
            </a:endParaRPr>
          </a:p>
        </p:txBody>
      </p:sp>
      <p:sp>
        <p:nvSpPr>
          <p:cNvPr id="7" name="TextBox 6"/>
          <p:cNvSpPr txBox="1"/>
          <p:nvPr/>
        </p:nvSpPr>
        <p:spPr>
          <a:xfrm>
            <a:off x="251520" y="5076473"/>
            <a:ext cx="936104" cy="584775"/>
          </a:xfrm>
          <a:prstGeom prst="rect">
            <a:avLst/>
          </a:prstGeom>
          <a:solidFill>
            <a:srgbClr val="FF0000"/>
          </a:solidFill>
        </p:spPr>
        <p:txBody>
          <a:bodyPr wrap="square" rtlCol="0">
            <a:spAutoFit/>
          </a:bodyPr>
          <a:lstStyle/>
          <a:p>
            <a:pPr algn="ctr"/>
            <a:r>
              <a:rPr lang="en-US" sz="3200" dirty="0" smtClean="0">
                <a:solidFill>
                  <a:schemeClr val="bg1"/>
                </a:solidFill>
                <a:latin typeface="Mistral" pitchFamily="66" charset="0"/>
              </a:rPr>
              <a:t>New!</a:t>
            </a:r>
            <a:endParaRPr lang="en-US" sz="3200" dirty="0">
              <a:solidFill>
                <a:schemeClr val="bg1"/>
              </a:solidFill>
              <a:latin typeface="Mistral" pitchFamily="66" charset="0"/>
            </a:endParaRPr>
          </a:p>
        </p:txBody>
      </p:sp>
      <p:pic>
        <p:nvPicPr>
          <p:cNvPr id="8" name="Picture 2" descr="T:\Externally Funded Projects\HEN - CMS - 80298\Getting Work Done\SLHQ\Marketing and Recruitment\New Logos\SLHQ3-18-14RevOLrgb.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3454" y="6101288"/>
            <a:ext cx="1803042" cy="6400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HAEmblem"/>
          <p:cNvPicPr>
            <a:picLocks noChangeAspect="1" noChangeArrowheads="1"/>
          </p:cNvPicPr>
          <p:nvPr/>
        </p:nvPicPr>
        <p:blipFill>
          <a:blip r:embed="rId3"/>
          <a:srcRect/>
          <a:stretch>
            <a:fillRect/>
          </a:stretch>
        </p:blipFill>
        <p:spPr bwMode="auto">
          <a:xfrm>
            <a:off x="555763" y="6061938"/>
            <a:ext cx="1063909" cy="607422"/>
          </a:xfrm>
          <a:prstGeom prst="rect">
            <a:avLst/>
          </a:prstGeom>
          <a:noFill/>
          <a:ln w="9525">
            <a:noFill/>
            <a:miter lim="800000"/>
            <a:headEnd/>
            <a:tailEnd/>
          </a:ln>
        </p:spPr>
      </p:pic>
      <p:sp>
        <p:nvSpPr>
          <p:cNvPr id="5" name="Slide Number Placeholder 4"/>
          <p:cNvSpPr>
            <a:spLocks noGrp="1"/>
          </p:cNvSpPr>
          <p:nvPr>
            <p:ph type="sldNum" sz="quarter" idx="10"/>
          </p:nvPr>
        </p:nvSpPr>
        <p:spPr/>
        <p:txBody>
          <a:bodyPr/>
          <a:lstStyle/>
          <a:p>
            <a:pPr>
              <a:defRPr/>
            </a:pPr>
            <a:fld id="{1F90DEF1-E22A-48F2-9A49-0B5C070CFB7B}" type="slidenum">
              <a:rPr lang="en-US" smtClean="0"/>
              <a:pPr>
                <a:defRPr/>
              </a:pPr>
              <a:t>8</a:t>
            </a:fld>
            <a:endParaRPr lang="en-US"/>
          </a:p>
        </p:txBody>
      </p:sp>
    </p:spTree>
    <p:extLst>
      <p:ext uri="{BB962C8B-B14F-4D97-AF65-F5344CB8AC3E}">
        <p14:creationId xmlns:p14="http://schemas.microsoft.com/office/powerpoint/2010/main" val="2491559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7477125" cy="914400"/>
          </a:xfrm>
        </p:spPr>
        <p:txBody>
          <a:bodyPr/>
          <a:lstStyle/>
          <a:p>
            <a:r>
              <a:rPr lang="en-US" sz="4400" b="1" dirty="0" smtClean="0">
                <a:latin typeface="Gill Sans MT" panose="020B0502020104020203" pitchFamily="34" charset="0"/>
              </a:rPr>
              <a:t>Ownership – Line of Sight</a:t>
            </a:r>
            <a:endParaRPr lang="en-US" sz="4400" b="1" dirty="0">
              <a:latin typeface="Gill Sans MT" panose="020B0502020104020203" pitchFamily="34" charset="0"/>
            </a:endParaRPr>
          </a:p>
        </p:txBody>
      </p:sp>
      <p:sp>
        <p:nvSpPr>
          <p:cNvPr id="8" name="Content Placeholder 1"/>
          <p:cNvSpPr>
            <a:spLocks noGrp="1"/>
          </p:cNvSpPr>
          <p:nvPr>
            <p:ph idx="1"/>
          </p:nvPr>
        </p:nvSpPr>
        <p:spPr>
          <a:xfrm>
            <a:off x="884292" y="1052736"/>
            <a:ext cx="7936179" cy="4278313"/>
          </a:xfrm>
        </p:spPr>
        <p:txBody>
          <a:bodyPr/>
          <a:lstStyle/>
          <a:p>
            <a:r>
              <a:rPr lang="en-US" sz="3200" dirty="0" smtClean="0">
                <a:latin typeface="Gill Sans MT" panose="020B0502020104020203" pitchFamily="34" charset="0"/>
                <a:cs typeface="Calibri" pitchFamily="34" charset="0"/>
              </a:rPr>
              <a:t>Strategic initiative in current strategic plan (BOT)</a:t>
            </a:r>
          </a:p>
          <a:p>
            <a:r>
              <a:rPr lang="en-US" sz="3200" dirty="0" smtClean="0">
                <a:latin typeface="Gill Sans MT" panose="020B0502020104020203" pitchFamily="34" charset="0"/>
                <a:cs typeface="Calibri" pitchFamily="34" charset="0"/>
              </a:rPr>
              <a:t>Supported by business plan (VPs)</a:t>
            </a:r>
          </a:p>
          <a:p>
            <a:r>
              <a:rPr lang="en-US" sz="3200" dirty="0" smtClean="0">
                <a:latin typeface="Gill Sans MT" panose="020B0502020104020203" pitchFamily="34" charset="0"/>
                <a:cs typeface="Calibri" pitchFamily="34" charset="0"/>
              </a:rPr>
              <a:t>Implemented through action plans (Directors)</a:t>
            </a:r>
          </a:p>
          <a:p>
            <a:r>
              <a:rPr lang="en-US" sz="3200" dirty="0" smtClean="0">
                <a:latin typeface="Gill Sans MT" panose="020B0502020104020203" pitchFamily="34" charset="0"/>
                <a:cs typeface="Calibri" pitchFamily="34" charset="0"/>
              </a:rPr>
              <a:t>Quality Variance reports submitted quarterly</a:t>
            </a:r>
            <a:endParaRPr lang="en-US" sz="3200" dirty="0">
              <a:latin typeface="Gill Sans MT" panose="020B0502020104020203" pitchFamily="34" charset="0"/>
              <a:cs typeface="Calibri" pitchFamily="34" charset="0"/>
            </a:endParaRPr>
          </a:p>
        </p:txBody>
      </p:sp>
      <p:pic>
        <p:nvPicPr>
          <p:cNvPr id="9" name="Picture 37" descr="link-buildin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755259"/>
            <a:ext cx="1768770" cy="13265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Externally Funded Projects\HEN - CMS - 80298\Getting Work Done\SLHQ\Marketing and Recruitment\New Logos\SLHQ3-18-14RevOLrgb.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3454" y="6101288"/>
            <a:ext cx="1803042" cy="6400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HAEmblem"/>
          <p:cNvPicPr>
            <a:picLocks noChangeAspect="1" noChangeArrowheads="1"/>
          </p:cNvPicPr>
          <p:nvPr/>
        </p:nvPicPr>
        <p:blipFill>
          <a:blip r:embed="rId4"/>
          <a:srcRect/>
          <a:stretch>
            <a:fillRect/>
          </a:stretch>
        </p:blipFill>
        <p:spPr bwMode="auto">
          <a:xfrm>
            <a:off x="555763" y="6061938"/>
            <a:ext cx="1063909" cy="607422"/>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p>
            <a:pPr>
              <a:defRPr/>
            </a:pPr>
            <a:fld id="{1F90DEF1-E22A-48F2-9A49-0B5C070CFB7B}" type="slidenum">
              <a:rPr lang="en-US" smtClean="0"/>
              <a:pPr>
                <a:defRPr/>
              </a:pPr>
              <a:t>9</a:t>
            </a:fld>
            <a:endParaRPr lang="en-US"/>
          </a:p>
        </p:txBody>
      </p:sp>
    </p:spTree>
    <p:extLst>
      <p:ext uri="{BB962C8B-B14F-4D97-AF65-F5344CB8AC3E}">
        <p14:creationId xmlns:p14="http://schemas.microsoft.com/office/powerpoint/2010/main" val="3635078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99"/>
    </a:dk1>
    <a:lt1>
      <a:srgbClr val="FFFFFF"/>
    </a:lt1>
    <a:dk2>
      <a:srgbClr val="000000"/>
    </a:dk2>
    <a:lt2>
      <a:srgbClr val="808080"/>
    </a:lt2>
    <a:accent1>
      <a:srgbClr val="BBE0E3"/>
    </a:accent1>
    <a:accent2>
      <a:srgbClr val="333399"/>
    </a:accent2>
    <a:accent3>
      <a:srgbClr val="FFFFFF"/>
    </a:accent3>
    <a:accent4>
      <a:srgbClr val="000082"/>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21887</TotalTime>
  <Words>1893</Words>
  <Application>Microsoft Office PowerPoint</Application>
  <PresentationFormat>On-screen Show (4:3)</PresentationFormat>
  <Paragraphs>375</Paragraphs>
  <Slides>41</Slides>
  <Notes>16</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Default Design</vt:lpstr>
      <vt:lpstr>PowerPoint Presentation</vt:lpstr>
      <vt:lpstr>PowerPoint Presentation</vt:lpstr>
      <vt:lpstr>PowerPoint Presentation</vt:lpstr>
      <vt:lpstr>Objectives</vt:lpstr>
      <vt:lpstr>Schneck Medical Center</vt:lpstr>
      <vt:lpstr>Alignment Begins With…</vt:lpstr>
      <vt:lpstr>Triad of Quality</vt:lpstr>
      <vt:lpstr>Transparency</vt:lpstr>
      <vt:lpstr>Ownership – Line of Sight</vt:lpstr>
      <vt:lpstr>Innovation</vt:lpstr>
      <vt:lpstr>PowerPoint Presentation</vt:lpstr>
      <vt:lpstr>Successes and Opportunities</vt:lpstr>
      <vt:lpstr>Next Steps</vt:lpstr>
      <vt:lpstr>Engaging the Board in Harm Reduction  at a  Rural New York State Hospital </vt:lpstr>
      <vt:lpstr>Objectives</vt:lpstr>
      <vt:lpstr>Nathan Littauer Hospital</vt:lpstr>
      <vt:lpstr>Adirondack Mountains near Gloversville, NY</vt:lpstr>
      <vt:lpstr>PowerPoint Presentation</vt:lpstr>
      <vt:lpstr>     Fulton County, NY Demographics</vt:lpstr>
      <vt:lpstr>Services Unavailable at NLH</vt:lpstr>
      <vt:lpstr>Our Pros and Cons </vt:lpstr>
      <vt:lpstr>Hospital Acquired Conditions  One Event at a Time</vt:lpstr>
      <vt:lpstr>Harm Across the Board Total Harm Events* per 1,000 Discharges</vt:lpstr>
      <vt:lpstr>Getting the Board on Board </vt:lpstr>
      <vt:lpstr>PowerPoint Presentation</vt:lpstr>
      <vt:lpstr>Getting the Board on Board </vt:lpstr>
      <vt:lpstr>Engaging the Board</vt:lpstr>
      <vt:lpstr> Engaging the Board </vt:lpstr>
      <vt:lpstr>PowerPoint Presentation</vt:lpstr>
      <vt:lpstr>PowerPoint Presentation</vt:lpstr>
      <vt:lpstr>Objectives</vt:lpstr>
      <vt:lpstr>My Passion for Safety and Quality</vt:lpstr>
      <vt:lpstr>My Passion for Safety and Quality</vt:lpstr>
      <vt:lpstr>Understanding Your Hospital Board</vt:lpstr>
      <vt:lpstr>Understanding Your Hospital Board</vt:lpstr>
      <vt:lpstr>Engaging Your Hospital Board</vt:lpstr>
      <vt:lpstr>Engaging Your Hospital Board</vt:lpstr>
      <vt:lpstr>Engaging Your Hospital Board</vt:lpstr>
      <vt:lpstr>Engaging Your Hospital Board</vt:lpstr>
      <vt:lpstr>Engaging Your Hospital Board</vt:lpstr>
      <vt:lpstr>PowerPoint Presentation</vt:lpstr>
    </vt:vector>
  </TitlesOfParts>
  <Company>MAI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Heather Powers</dc:creator>
  <cp:lastModifiedBy>Erb, Natalie</cp:lastModifiedBy>
  <cp:revision>1397</cp:revision>
  <cp:lastPrinted>2013-05-05T14:15:36Z</cp:lastPrinted>
  <dcterms:created xsi:type="dcterms:W3CDTF">2003-12-16T15:34:41Z</dcterms:created>
  <dcterms:modified xsi:type="dcterms:W3CDTF">2014-07-25T16:49:38Z</dcterms:modified>
</cp:coreProperties>
</file>