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216" r:id="rId2"/>
    <p:sldId id="1215" r:id="rId3"/>
    <p:sldId id="1220" r:id="rId4"/>
    <p:sldId id="1219" r:id="rId5"/>
    <p:sldId id="1221" r:id="rId6"/>
  </p:sldIdLst>
  <p:sldSz cx="9144000" cy="6858000" type="screen4x3"/>
  <p:notesSz cx="7007225" cy="92884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nya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3333CC"/>
    <a:srgbClr val="FF9966"/>
    <a:srgbClr val="FFFF99"/>
    <a:srgbClr val="FFCC99"/>
    <a:srgbClr val="008000"/>
    <a:srgbClr val="660066"/>
    <a:srgbClr val="996633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63" autoAdjust="0"/>
    <p:restoredTop sz="80462" autoAdjust="0"/>
  </p:normalViewPr>
  <p:slideViewPr>
    <p:cSldViewPr>
      <p:cViewPr>
        <p:scale>
          <a:sx n="50" d="100"/>
          <a:sy n="50" d="100"/>
        </p:scale>
        <p:origin x="-738" y="-288"/>
      </p:cViewPr>
      <p:guideLst>
        <p:guide orient="horz" pos="1584"/>
        <p:guide pos="816"/>
        <p:guide pos="4992"/>
        <p:guide pos="1008"/>
        <p:guide pos="16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0"/>
    </p:cViewPr>
  </p:sorterViewPr>
  <p:notesViewPr>
    <p:cSldViewPr>
      <p:cViewPr>
        <p:scale>
          <a:sx n="80" d="100"/>
          <a:sy n="80" d="100"/>
        </p:scale>
        <p:origin x="-2196" y="1350"/>
      </p:cViewPr>
      <p:guideLst>
        <p:guide orient="horz" pos="2926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>
                    <a:solidFill>
                      <a:schemeClr val="tx1"/>
                    </a:solidFill>
                    <a:latin typeface="Gill Sans MT" panose="020B0502020104020203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No PFAC</c:v>
                </c:pt>
                <c:pt idx="1">
                  <c:v>PFAC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800">
              <a:latin typeface="Gill Sans MT" panose="020B05020201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779" cy="46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3" tIns="46328" rIns="92653" bIns="46328" numCol="1" anchor="t" anchorCtr="0" compatLnSpc="1">
            <a:prstTxWarp prst="textNoShape">
              <a:avLst/>
            </a:prstTxWarp>
          </a:bodyPr>
          <a:lstStyle>
            <a:lvl1pPr algn="l" defTabSz="92671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446" y="0"/>
            <a:ext cx="3036779" cy="46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3" tIns="46328" rIns="92653" bIns="46328" numCol="1" anchor="t" anchorCtr="0" compatLnSpc="1">
            <a:prstTxWarp prst="textNoShape">
              <a:avLst/>
            </a:prstTxWarp>
          </a:bodyPr>
          <a:lstStyle>
            <a:lvl1pPr algn="r" defTabSz="92671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5057"/>
            <a:ext cx="3036779" cy="46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3" tIns="46328" rIns="92653" bIns="46328" numCol="1" anchor="b" anchorCtr="0" compatLnSpc="1">
            <a:prstTxWarp prst="textNoShape">
              <a:avLst/>
            </a:prstTxWarp>
          </a:bodyPr>
          <a:lstStyle>
            <a:lvl1pPr algn="l" defTabSz="92671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446" y="8825057"/>
            <a:ext cx="3036779" cy="46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3" tIns="46328" rIns="92653" bIns="46328" numCol="1" anchor="b" anchorCtr="0" compatLnSpc="1">
            <a:prstTxWarp prst="textNoShape">
              <a:avLst/>
            </a:prstTxWarp>
          </a:bodyPr>
          <a:lstStyle>
            <a:lvl1pPr algn="r" defTabSz="92671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E96CD09-E672-489E-848F-43D982211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31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779" cy="46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3" tIns="46328" rIns="92653" bIns="46328" numCol="1" anchor="t" anchorCtr="0" compatLnSpc="1">
            <a:prstTxWarp prst="textNoShape">
              <a:avLst/>
            </a:prstTxWarp>
          </a:bodyPr>
          <a:lstStyle>
            <a:lvl1pPr algn="l" defTabSz="92671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875" y="0"/>
            <a:ext cx="3036779" cy="46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3" tIns="46328" rIns="92653" bIns="46328" numCol="1" anchor="t" anchorCtr="0" compatLnSpc="1">
            <a:prstTxWarp prst="textNoShape">
              <a:avLst/>
            </a:prstTxWarp>
          </a:bodyPr>
          <a:lstStyle>
            <a:lvl1pPr algn="r" defTabSz="92671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502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37" y="4413312"/>
            <a:ext cx="5605151" cy="4178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3" tIns="46328" rIns="92653" bIns="46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491"/>
            <a:ext cx="3036779" cy="46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3" tIns="46328" rIns="92653" bIns="46328" numCol="1" anchor="b" anchorCtr="0" compatLnSpc="1">
            <a:prstTxWarp prst="textNoShape">
              <a:avLst/>
            </a:prstTxWarp>
          </a:bodyPr>
          <a:lstStyle>
            <a:lvl1pPr algn="l" defTabSz="92671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875" y="8823491"/>
            <a:ext cx="3036779" cy="46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53" tIns="46328" rIns="92653" bIns="46328" numCol="1" anchor="b" anchorCtr="0" compatLnSpc="1">
            <a:prstTxWarp prst="textNoShape">
              <a:avLst/>
            </a:prstTxWarp>
          </a:bodyPr>
          <a:lstStyle>
            <a:lvl1pPr algn="r" defTabSz="926719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D112FF9-A113-4B0E-9B33-042518597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10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3" charset="-128"/>
        <a:cs typeface="ＭＳ Ｐゴシック" pitchFamily="-12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Resting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112FF9-A113-4B0E-9B33-042518597B0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79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Resting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112FF9-A113-4B0E-9B33-042518597B0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79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4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0C2D83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27"/>
          <p:cNvSpPr>
            <a:spLocks noChangeArrowheads="1"/>
          </p:cNvSpPr>
          <p:nvPr userDrawn="1"/>
        </p:nvSpPr>
        <p:spPr bwMode="auto">
          <a:xfrm>
            <a:off x="0" y="1066800"/>
            <a:ext cx="685800" cy="5791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30"/>
          <p:cNvSpPr>
            <a:spLocks noChangeArrowheads="1"/>
          </p:cNvSpPr>
          <p:nvPr userDrawn="1"/>
        </p:nvSpPr>
        <p:spPr bwMode="auto">
          <a:xfrm>
            <a:off x="0" y="914400"/>
            <a:ext cx="685800" cy="59436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800">
              <a:solidFill>
                <a:srgbClr val="CCCCCC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9363" y="4572000"/>
            <a:ext cx="5681662" cy="914400"/>
          </a:xfrm>
        </p:spPr>
        <p:txBody>
          <a:bodyPr/>
          <a:lstStyle>
            <a:lvl1pPr>
              <a:defRPr sz="3200">
                <a:solidFill>
                  <a:srgbClr val="0000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5672138" cy="609600"/>
          </a:xfrm>
        </p:spPr>
        <p:txBody>
          <a:bodyPr/>
          <a:lstStyle>
            <a:lvl1pPr marL="0" indent="0">
              <a:buFontTx/>
              <a:buNone/>
              <a:defRPr sz="2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16EE0-3573-49A9-A9BA-010BA1C58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6838" y="0"/>
            <a:ext cx="1868487" cy="5497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0"/>
            <a:ext cx="5456238" cy="5497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E0E04-3033-445F-A651-27C939770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47712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219200"/>
            <a:ext cx="7188200" cy="42783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A182B-669B-431A-80D0-C60FFABA5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04124-64BE-4B5B-9147-09C665F1C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779912" y="6362278"/>
            <a:ext cx="2133600" cy="476250"/>
          </a:xfrm>
          <a:ln/>
        </p:spPr>
        <p:txBody>
          <a:bodyPr/>
          <a:lstStyle>
            <a:lvl1pPr algn="ctr">
              <a:defRPr>
                <a:latin typeface="Gill Sans MT" panose="020B0502020104020203" pitchFamily="34" charset="0"/>
              </a:defRPr>
            </a:lvl1pPr>
          </a:lstStyle>
          <a:p>
            <a:pPr>
              <a:defRPr/>
            </a:pPr>
            <a:fld id="{1F90DEF1-E22A-48F2-9A49-0B5C070CFB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5DACA-A8FA-433F-A9B5-DCE31156F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0C2D83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0" y="914400"/>
            <a:ext cx="685800" cy="54102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800">
              <a:solidFill>
                <a:srgbClr val="CCCCCC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517900" cy="4278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7100" y="1219200"/>
            <a:ext cx="3517900" cy="4278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477000"/>
            <a:ext cx="2133600" cy="304800"/>
          </a:xfrm>
        </p:spPr>
        <p:txBody>
          <a:bodyPr/>
          <a:lstStyle>
            <a:lvl1pPr>
              <a:defRPr sz="1200" b="1">
                <a:latin typeface="Arial" pitchFamily="-123" charset="0"/>
                <a:ea typeface="ＭＳ Ｐゴシック" pitchFamily="-123" charset="-128"/>
                <a:cs typeface="ＭＳ Ｐゴシック" pitchFamily="-123" charset="-128"/>
              </a:defRPr>
            </a:lvl1pPr>
          </a:lstStyle>
          <a:p>
            <a:pPr>
              <a:defRPr/>
            </a:pPr>
            <a:fld id="{E707B51B-45E2-45BA-AE16-3A588449B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C8910-EDF2-483D-A926-DCEFA9678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A5FE3-A38E-4E71-8EAB-83887A815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CAFDE-D75F-4E10-8201-4CCEAD76C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B390E-9871-44BD-A76C-C5B8D3498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8CB17-FD15-41EB-8B1D-BC850D2E0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0C2D83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  <a:ea typeface="+mn-ea"/>
              <a:cs typeface="+mn-cs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914400"/>
            <a:ext cx="685800" cy="54102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800">
              <a:solidFill>
                <a:srgbClr val="CCCCCC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7477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1882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07904" y="6481142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08AAF51-1A97-432D-9DC1-EB0C60426E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63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ＭＳ Ｐゴシック" pitchFamily="-123" charset="-128"/>
          <a:cs typeface="ＭＳ Ｐゴシック" pitchFamily="-123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ＭＳ Ｐゴシック" pitchFamily="-123" charset="-128"/>
          <a:cs typeface="ＭＳ Ｐゴシック" pitchFamily="-12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ＭＳ Ｐゴシック" pitchFamily="-123" charset="-128"/>
          <a:cs typeface="ＭＳ Ｐゴシック" pitchFamily="-12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ＭＳ Ｐゴシック" pitchFamily="-123" charset="-128"/>
          <a:cs typeface="ＭＳ Ｐゴシック" pitchFamily="-12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ＭＳ Ｐゴシック" pitchFamily="-123" charset="-128"/>
          <a:cs typeface="ＭＳ Ｐゴシック" pitchFamily="-12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99"/>
          </a:solidFill>
          <a:latin typeface="+mn-lt"/>
          <a:ea typeface="ＭＳ Ｐゴシック" pitchFamily="-123" charset="-128"/>
          <a:cs typeface="ＭＳ Ｐゴシック" pitchFamily="-123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  <a:ea typeface="ＭＳ Ｐゴシック" pitchFamily="-123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99"/>
          </a:solidFill>
          <a:latin typeface="+mn-lt"/>
          <a:ea typeface="ＭＳ Ｐゴシック" pitchFamily="-123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  <a:ea typeface="ＭＳ Ｐゴシック" pitchFamily="-123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  <a:ea typeface="ＭＳ Ｐゴシック" pitchFamily="-123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AHAEmble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7904" y="4189268"/>
            <a:ext cx="2199826" cy="1255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00704"/>
            <a:ext cx="7572777" cy="2688336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1641470" y="5780523"/>
            <a:ext cx="6509132" cy="616585"/>
            <a:chOff x="1579151" y="5796305"/>
            <a:chExt cx="6509132" cy="616585"/>
          </a:xfrm>
        </p:grpSpPr>
        <p:pic>
          <p:nvPicPr>
            <p:cNvPr id="6" name="Picture 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9151" y="5796305"/>
              <a:ext cx="616585" cy="616585"/>
            </a:xfrm>
            <a:prstGeom prst="rect">
              <a:avLst/>
            </a:prstGeom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2123728" y="5868313"/>
              <a:ext cx="5964555" cy="4410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dirty="0">
                  <a:solidFill>
                    <a:schemeClr val="accent6"/>
                  </a:solidFill>
                  <a:effectLst/>
                  <a:latin typeface="Gill Sans MT" panose="020B0502020104020203" pitchFamily="34" charset="0"/>
                  <a:ea typeface="Calibri"/>
                  <a:cs typeface="Times New Roman"/>
                </a:rPr>
                <a:t>TWEET US </a:t>
              </a:r>
              <a:r>
                <a:rPr lang="en-US" dirty="0" smtClean="0">
                  <a:solidFill>
                    <a:schemeClr val="accent6"/>
                  </a:solidFill>
                  <a:effectLst/>
                  <a:latin typeface="Gill Sans MT" panose="020B0502020104020203" pitchFamily="34" charset="0"/>
                  <a:ea typeface="Calibri"/>
                  <a:cs typeface="Times New Roman"/>
                </a:rPr>
                <a:t>@</a:t>
              </a:r>
              <a:r>
                <a:rPr lang="en-US" dirty="0" smtClean="0">
                  <a:solidFill>
                    <a:schemeClr val="accent6"/>
                  </a:solidFill>
                  <a:latin typeface="Gill Sans MT" panose="020B0502020104020203" pitchFamily="34" charset="0"/>
                  <a:ea typeface="Calibri"/>
                  <a:cs typeface="Times New Roman"/>
                </a:rPr>
                <a:t>AHA</a:t>
              </a:r>
              <a:r>
                <a:rPr lang="en-US" dirty="0" smtClean="0">
                  <a:solidFill>
                    <a:schemeClr val="accent6"/>
                  </a:solidFill>
                  <a:effectLst/>
                  <a:latin typeface="Gill Sans MT" panose="020B0502020104020203" pitchFamily="34" charset="0"/>
                  <a:ea typeface="Calibri"/>
                  <a:cs typeface="Times New Roman"/>
                </a:rPr>
                <a:t>_SLHQ #</a:t>
              </a:r>
              <a:r>
                <a:rPr lang="en-US" dirty="0" err="1" smtClean="0">
                  <a:solidFill>
                    <a:schemeClr val="accent6"/>
                  </a:solidFill>
                  <a:latin typeface="Gill Sans MT" panose="020B0502020104020203" pitchFamily="34" charset="0"/>
                  <a:ea typeface="Calibri"/>
                  <a:cs typeface="Times New Roman"/>
                </a:rPr>
                <a:t>Q</a:t>
              </a:r>
              <a:r>
                <a:rPr lang="en-US" dirty="0" err="1" smtClean="0">
                  <a:solidFill>
                    <a:schemeClr val="accent6"/>
                  </a:solidFill>
                  <a:effectLst/>
                  <a:latin typeface="Gill Sans MT" panose="020B0502020104020203" pitchFamily="34" charset="0"/>
                  <a:ea typeface="Calibri"/>
                  <a:cs typeface="Times New Roman"/>
                </a:rPr>
                <a:t>ualityRoadmap</a:t>
              </a:r>
              <a:endParaRPr lang="en-US" sz="1400" dirty="0">
                <a:solidFill>
                  <a:schemeClr val="accent6"/>
                </a:solidFill>
                <a:effectLst/>
                <a:latin typeface="Gill Sans MT" panose="020B0502020104020203" pitchFamily="34" charset="0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589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 smtClean="0">
                <a:latin typeface="Gill Sans MT" panose="020B0502020104020203" pitchFamily="34" charset="0"/>
              </a:rPr>
              <a:t>Accelerating Improvement to Eliminate Patient Harm</a:t>
            </a:r>
          </a:p>
          <a:p>
            <a:pPr marL="0" indent="0" algn="ctr">
              <a:buNone/>
            </a:pPr>
            <a:endParaRPr lang="en-US" b="1" dirty="0">
              <a:latin typeface="Gill Sans MT" panose="020B0502020104020203" pitchFamily="34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latin typeface="Gill Sans MT" panose="020B0502020104020203" pitchFamily="34" charset="0"/>
              </a:rPr>
              <a:t>Tanya Lord, PhD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Gill Sans MT" panose="020B0502020104020203" pitchFamily="34" charset="0"/>
              </a:rPr>
              <a:t>Patient and Family Engagement Consultant</a:t>
            </a:r>
          </a:p>
          <a:p>
            <a:pPr marL="0" indent="0" algn="ctr">
              <a:buNone/>
            </a:pPr>
            <a:endParaRPr lang="en-US" sz="2400" b="1" dirty="0">
              <a:latin typeface="Gill Sans MT" panose="020B0502020104020203" pitchFamily="34" charset="0"/>
            </a:endParaRPr>
          </a:p>
          <a:p>
            <a:pPr marL="0" indent="0" algn="ctr">
              <a:buNone/>
            </a:pPr>
            <a:r>
              <a:rPr lang="en-US" sz="2400" b="1" dirty="0" err="1" smtClean="0">
                <a:latin typeface="Gill Sans MT" panose="020B0502020104020203" pitchFamily="34" charset="0"/>
              </a:rPr>
              <a:t>Knitasha</a:t>
            </a:r>
            <a:r>
              <a:rPr lang="en-US" sz="2400" b="1" dirty="0" smtClean="0">
                <a:latin typeface="Gill Sans MT" panose="020B0502020104020203" pitchFamily="34" charset="0"/>
              </a:rPr>
              <a:t> Washington, DHA, FACHE</a:t>
            </a:r>
          </a:p>
          <a:p>
            <a:pPr marL="0" indent="0" algn="ctr">
              <a:buNone/>
            </a:pPr>
            <a:r>
              <a:rPr lang="en-US" sz="2400" b="1" dirty="0" smtClean="0">
                <a:latin typeface="Gill Sans MT" panose="020B0502020104020203" pitchFamily="34" charset="0"/>
              </a:rPr>
              <a:t>Executive Director, Consumers Advancing Patient Safety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90DEF1-E22A-48F2-9A49-0B5C070CFB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Picture 2" descr="T:\Externally Funded Projects\HEN - CMS - 80298\Getting Work Done\SLHQ\Marketing and Recruitment\New Logos\SLHQ3-18-14RevOLrg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430" y="6029280"/>
            <a:ext cx="1803042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AHAEmble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6061938"/>
            <a:ext cx="1063909" cy="60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803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-Right Arrow 4"/>
          <p:cNvSpPr/>
          <p:nvPr/>
        </p:nvSpPr>
        <p:spPr>
          <a:xfrm>
            <a:off x="304800" y="3962400"/>
            <a:ext cx="8305800" cy="762000"/>
          </a:xfrm>
          <a:prstGeom prst="leftRight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Gill Sans MT" panose="020B0502020104020203" pitchFamily="34" charset="0"/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688848" y="5257800"/>
            <a:ext cx="7921752" cy="914400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Culture of Safety Generating a Growing Agenda</a:t>
            </a:r>
            <a:endParaRPr lang="en-US" b="1" dirty="0">
              <a:solidFill>
                <a:srgbClr val="0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1676400"/>
            <a:ext cx="457200" cy="3352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VAP/VAE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1676400"/>
            <a:ext cx="457200" cy="3352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SEPSIS</a:t>
            </a:r>
          </a:p>
        </p:txBody>
      </p:sp>
      <p:sp>
        <p:nvSpPr>
          <p:cNvPr id="9" name="Rectangle 8"/>
          <p:cNvSpPr/>
          <p:nvPr/>
        </p:nvSpPr>
        <p:spPr>
          <a:xfrm>
            <a:off x="2209800" y="1676400"/>
            <a:ext cx="457200" cy="3352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CLABSI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43200" y="1676400"/>
            <a:ext cx="457200" cy="3352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CAUTI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76600" y="1676400"/>
            <a:ext cx="457200" cy="3352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READMISSIONS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10000" y="1676400"/>
            <a:ext cx="457200" cy="3352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VTE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1676400"/>
            <a:ext cx="457200" cy="3352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ADE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2600" y="1676400"/>
            <a:ext cx="457200" cy="3352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FALLS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96000" y="1676400"/>
            <a:ext cx="457200" cy="3352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OB ADE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629400" y="1676400"/>
            <a:ext cx="457200" cy="3352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Pressure Ulcer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162800" y="1676400"/>
            <a:ext cx="457200" cy="3352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EED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696200" y="1676400"/>
            <a:ext cx="457200" cy="3352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Gill Sans MT" panose="020B0502020104020203" pitchFamily="34" charset="0"/>
              </a:rPr>
              <a:t>SSI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47679" y="1682262"/>
            <a:ext cx="618158" cy="3352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Safety Across The Board</a:t>
            </a:r>
            <a:endParaRPr lang="en-US" b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143000" y="1143000"/>
            <a:ext cx="7010400" cy="533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Patient and Family Engagement /</a:t>
            </a:r>
          </a:p>
          <a:p>
            <a:pPr algn="ctr"/>
            <a:r>
              <a:rPr lang="en-US" sz="1800" b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Patient Advisory Councils for Quality and Safety (PFACS)</a:t>
            </a:r>
            <a:endParaRPr lang="en-US" sz="1800" b="1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 rot="5400000">
            <a:off x="4419600" y="1752600"/>
            <a:ext cx="457200" cy="701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Health Equity as a Performance Strategy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0528" y="17992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Hospital Safety Across the Board, </a:t>
            </a:r>
            <a:r>
              <a:rPr lang="en-US" sz="3200" b="1" i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A Way To Be</a:t>
            </a:r>
            <a:endParaRPr lang="en-US" sz="3200" b="1" i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pic>
        <p:nvPicPr>
          <p:cNvPr id="23" name="Picture 2" descr="T:\Externally Funded Projects\HEN - CMS - 80298\Getting Work Done\SLHQ\Marketing and Recruitment\New Logos\SLHQ3-18-14RevOLrg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430" y="6029280"/>
            <a:ext cx="1803042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7" descr="AHAEmble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6061938"/>
            <a:ext cx="1063909" cy="60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572000" y="63813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2"/>
                </a:solidFill>
                <a:latin typeface="Gill Sans MT" panose="020B0502020104020203" pitchFamily="34" charset="0"/>
              </a:rPr>
              <a:t>3</a:t>
            </a:r>
            <a:endParaRPr lang="en-US" sz="1800" dirty="0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49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" y="-72008"/>
            <a:ext cx="8964488" cy="98072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Gill Sans MT" panose="020B0502020104020203" pitchFamily="34" charset="0"/>
              </a:rPr>
              <a:t>How Many Hospitals Don’t have a PFAC?</a:t>
            </a:r>
            <a:endParaRPr lang="en-US" sz="3200" b="1" dirty="0">
              <a:latin typeface="Gill Sans MT" panose="020B0502020104020203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997042"/>
              </p:ext>
            </p:extLst>
          </p:nvPr>
        </p:nvGraphicFramePr>
        <p:xfrm>
          <a:off x="611560" y="1772816"/>
          <a:ext cx="8125005" cy="4540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635896" y="6304235"/>
            <a:ext cx="2133600" cy="365125"/>
          </a:xfrm>
          <a:prstGeom prst="rect">
            <a:avLst/>
          </a:prstGeom>
        </p:spPr>
        <p:txBody>
          <a:bodyPr/>
          <a:lstStyle/>
          <a:p>
            <a:pPr algn="ctr"/>
            <a:fld id="{ECB4E96F-AA2F-49CD-A53B-84F1A1BF3E9C}" type="slidenum">
              <a:rPr lang="en-US" sz="1800" smtClean="0">
                <a:latin typeface="Gill Sans MT" panose="020B0502020104020203" pitchFamily="34" charset="0"/>
              </a:rPr>
              <a:pPr algn="ctr"/>
              <a:t>4</a:t>
            </a:fld>
            <a:endParaRPr lang="en-US" dirty="0">
              <a:latin typeface="Gill Sans MT" panose="020B0502020104020203" pitchFamily="34" charset="0"/>
            </a:endParaRPr>
          </a:p>
        </p:txBody>
      </p:sp>
      <p:pic>
        <p:nvPicPr>
          <p:cNvPr id="6" name="Picture 2" descr="T:\Externally Funded Projects\HEN - CMS - 80298\Getting Work Done\SLHQ\Marketing and Recruitment\New Logos\SLHQ3-18-14RevOLrgb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430" y="6029280"/>
            <a:ext cx="1803042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AHAEmble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552" y="6061938"/>
            <a:ext cx="1063909" cy="60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602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AHAEmble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07904" y="4189268"/>
            <a:ext cx="2199826" cy="1255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00704"/>
            <a:ext cx="7572777" cy="2688336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1641470" y="5780523"/>
            <a:ext cx="6509132" cy="616585"/>
            <a:chOff x="1579151" y="5796305"/>
            <a:chExt cx="6509132" cy="616585"/>
          </a:xfrm>
        </p:grpSpPr>
        <p:pic>
          <p:nvPicPr>
            <p:cNvPr id="6" name="Picture 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9151" y="5796305"/>
              <a:ext cx="616585" cy="616585"/>
            </a:xfrm>
            <a:prstGeom prst="rect">
              <a:avLst/>
            </a:prstGeom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2123728" y="5868313"/>
              <a:ext cx="5964555" cy="4410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dirty="0">
                  <a:solidFill>
                    <a:schemeClr val="accent6"/>
                  </a:solidFill>
                  <a:effectLst/>
                  <a:latin typeface="Gill Sans MT" panose="020B0502020104020203" pitchFamily="34" charset="0"/>
                  <a:ea typeface="Calibri"/>
                  <a:cs typeface="Times New Roman"/>
                </a:rPr>
                <a:t>TWEET US </a:t>
              </a:r>
              <a:r>
                <a:rPr lang="en-US" dirty="0" smtClean="0">
                  <a:solidFill>
                    <a:schemeClr val="accent6"/>
                  </a:solidFill>
                  <a:effectLst/>
                  <a:latin typeface="Gill Sans MT" panose="020B0502020104020203" pitchFamily="34" charset="0"/>
                  <a:ea typeface="Calibri"/>
                  <a:cs typeface="Times New Roman"/>
                </a:rPr>
                <a:t>@</a:t>
              </a:r>
              <a:r>
                <a:rPr lang="en-US" dirty="0" smtClean="0">
                  <a:solidFill>
                    <a:schemeClr val="accent6"/>
                  </a:solidFill>
                  <a:latin typeface="Gill Sans MT" panose="020B0502020104020203" pitchFamily="34" charset="0"/>
                  <a:ea typeface="Calibri"/>
                  <a:cs typeface="Times New Roman"/>
                </a:rPr>
                <a:t>AHA</a:t>
              </a:r>
              <a:r>
                <a:rPr lang="en-US" dirty="0" smtClean="0">
                  <a:solidFill>
                    <a:schemeClr val="accent6"/>
                  </a:solidFill>
                  <a:effectLst/>
                  <a:latin typeface="Gill Sans MT" panose="020B0502020104020203" pitchFamily="34" charset="0"/>
                  <a:ea typeface="Calibri"/>
                  <a:cs typeface="Times New Roman"/>
                </a:rPr>
                <a:t>_SLHQ #</a:t>
              </a:r>
              <a:r>
                <a:rPr lang="en-US" dirty="0" err="1" smtClean="0">
                  <a:solidFill>
                    <a:schemeClr val="accent6"/>
                  </a:solidFill>
                  <a:latin typeface="Gill Sans MT" panose="020B0502020104020203" pitchFamily="34" charset="0"/>
                  <a:ea typeface="Calibri"/>
                  <a:cs typeface="Times New Roman"/>
                </a:rPr>
                <a:t>Q</a:t>
              </a:r>
              <a:r>
                <a:rPr lang="en-US" dirty="0" err="1" smtClean="0">
                  <a:solidFill>
                    <a:schemeClr val="accent6"/>
                  </a:solidFill>
                  <a:effectLst/>
                  <a:latin typeface="Gill Sans MT" panose="020B0502020104020203" pitchFamily="34" charset="0"/>
                  <a:ea typeface="Calibri"/>
                  <a:cs typeface="Times New Roman"/>
                </a:rPr>
                <a:t>ualityRoadmap</a:t>
              </a:r>
              <a:endParaRPr lang="en-US" sz="1400" dirty="0">
                <a:solidFill>
                  <a:schemeClr val="accent6"/>
                </a:solidFill>
                <a:effectLst/>
                <a:latin typeface="Gill Sans MT" panose="020B0502020104020203" pitchFamily="34" charset="0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24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99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82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15883</TotalTime>
  <Words>113</Words>
  <Application>Microsoft Office PowerPoint</Application>
  <PresentationFormat>On-screen Show (4:3)</PresentationFormat>
  <Paragraphs>35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How Many Hospitals Don’t have a PFAC?</vt:lpstr>
      <vt:lpstr>PowerPoint Presentation</vt:lpstr>
    </vt:vector>
  </TitlesOfParts>
  <Company>MAI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Heather Powers</dc:creator>
  <cp:lastModifiedBy>Erb, Natalie</cp:lastModifiedBy>
  <cp:revision>1376</cp:revision>
  <cp:lastPrinted>2013-05-05T14:15:36Z</cp:lastPrinted>
  <dcterms:created xsi:type="dcterms:W3CDTF">2003-12-16T15:34:41Z</dcterms:created>
  <dcterms:modified xsi:type="dcterms:W3CDTF">2014-07-25T16:47:14Z</dcterms:modified>
</cp:coreProperties>
</file>